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61.jpg" ContentType="image/jpe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media/image62.jpg" ContentType="image/jpeg"/>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1"/>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80" r:id="rId123"/>
    <p:sldId id="381" r:id="rId124"/>
    <p:sldId id="390" r:id="rId125"/>
    <p:sldId id="382" r:id="rId126"/>
    <p:sldId id="383" r:id="rId127"/>
    <p:sldId id="384" r:id="rId128"/>
    <p:sldId id="377" r:id="rId129"/>
    <p:sldId id="378" r:id="rId130"/>
    <p:sldId id="379" r:id="rId131"/>
    <p:sldId id="385" r:id="rId132"/>
    <p:sldId id="388" r:id="rId133"/>
    <p:sldId id="389" r:id="rId134"/>
    <p:sldId id="386" r:id="rId135"/>
    <p:sldId id="387" r:id="rId136"/>
    <p:sldId id="391" r:id="rId137"/>
    <p:sldId id="394" r:id="rId138"/>
    <p:sldId id="392" r:id="rId139"/>
    <p:sldId id="393" r:id="rId140"/>
    <p:sldId id="395" r:id="rId141"/>
    <p:sldId id="396" r:id="rId142"/>
    <p:sldId id="397" r:id="rId143"/>
    <p:sldId id="403" r:id="rId144"/>
    <p:sldId id="398" r:id="rId145"/>
    <p:sldId id="399" r:id="rId146"/>
    <p:sldId id="400" r:id="rId147"/>
    <p:sldId id="402" r:id="rId148"/>
    <p:sldId id="401"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80"/>
            <p14:sldId id="381"/>
            <p14:sldId id="390"/>
            <p14:sldId id="382"/>
            <p14:sldId id="383"/>
            <p14:sldId id="384"/>
            <p14:sldId id="377"/>
            <p14:sldId id="378"/>
            <p14:sldId id="379"/>
            <p14:sldId id="385"/>
            <p14:sldId id="388"/>
            <p14:sldId id="389"/>
            <p14:sldId id="386"/>
            <p14:sldId id="387"/>
            <p14:sldId id="391"/>
            <p14:sldId id="394"/>
            <p14:sldId id="392"/>
            <p14:sldId id="393"/>
            <p14:sldId id="395"/>
            <p14:sldId id="396"/>
            <p14:sldId id="397"/>
            <p14:sldId id="403"/>
            <p14:sldId id="398"/>
            <p14:sldId id="399"/>
            <p14:sldId id="400"/>
            <p14:sldId id="402"/>
            <p14:sldId id="401"/>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4" autoAdjust="0"/>
    <p:restoredTop sz="89811" autoAdjust="0"/>
  </p:normalViewPr>
  <p:slideViewPr>
    <p:cSldViewPr>
      <p:cViewPr varScale="1">
        <p:scale>
          <a:sx n="66" d="100"/>
          <a:sy n="66" d="100"/>
        </p:scale>
        <p:origin x="444"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39.567"/>
    </inkml:context>
    <inkml:brush xml:id="br0">
      <inkml:brushProperty name="width" value="0.05" units="cm"/>
      <inkml:brushProperty name="height" value="0.05" units="cm"/>
      <inkml:brushProperty name="color" value="#E71224"/>
    </inkml:brush>
  </inkml:definitions>
  <inkml:trace contextRef="#ctx0" brushRef="#br0">252 0 24575,'0'664'0,"-2"-632"0,-1-1 0,-2 0 0,-2 0 0,-15 46 0,10-36 0,-12 72 0,11 192 0,7-68 0,-28 305 0,23-226 0,10-304 0,0 1 0,-1-1 0,-1 1 0,0-1 0,0 0 0,-1 0 0,-11 21 0,9-19 0,1 1 0,0 0 0,1 1 0,1-1 0,-2 19 0,2-15 0,-1 0 0,-10 35 0,6-32 0,2 0 0,1 0 0,0 1 0,-2 44 0,7 96 0,3-72 0,-3 377-1365,0-444-5461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50.06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8/29/2025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87</a:t>
            </a:fld>
            <a:endParaRPr lang="en-US"/>
          </a:p>
        </p:txBody>
      </p:sp>
    </p:spTree>
    <p:extLst>
      <p:ext uri="{BB962C8B-B14F-4D97-AF65-F5344CB8AC3E}">
        <p14:creationId xmlns:p14="http://schemas.microsoft.com/office/powerpoint/2010/main" val="2774271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88</a:t>
            </a:fld>
            <a:endParaRPr lang="en-US"/>
          </a:p>
        </p:txBody>
      </p:sp>
    </p:spTree>
    <p:extLst>
      <p:ext uri="{BB962C8B-B14F-4D97-AF65-F5344CB8AC3E}">
        <p14:creationId xmlns:p14="http://schemas.microsoft.com/office/powerpoint/2010/main" val="372561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89</a:t>
            </a:fld>
            <a:endParaRPr lang="en-US"/>
          </a:p>
        </p:txBody>
      </p:sp>
    </p:spTree>
    <p:extLst>
      <p:ext uri="{BB962C8B-B14F-4D97-AF65-F5344CB8AC3E}">
        <p14:creationId xmlns:p14="http://schemas.microsoft.com/office/powerpoint/2010/main" val="397818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90</a:t>
            </a:fld>
            <a:endParaRPr lang="en-US"/>
          </a:p>
        </p:txBody>
      </p:sp>
    </p:spTree>
    <p:extLst>
      <p:ext uri="{BB962C8B-B14F-4D97-AF65-F5344CB8AC3E}">
        <p14:creationId xmlns:p14="http://schemas.microsoft.com/office/powerpoint/2010/main" val="37757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91</a:t>
            </a:fld>
            <a:endParaRPr lang="en-US"/>
          </a:p>
        </p:txBody>
      </p:sp>
    </p:spTree>
    <p:extLst>
      <p:ext uri="{BB962C8B-B14F-4D97-AF65-F5344CB8AC3E}">
        <p14:creationId xmlns:p14="http://schemas.microsoft.com/office/powerpoint/2010/main" val="321706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92</a:t>
            </a:fld>
            <a:endParaRPr lang="en-US"/>
          </a:p>
        </p:txBody>
      </p:sp>
    </p:spTree>
    <p:extLst>
      <p:ext uri="{BB962C8B-B14F-4D97-AF65-F5344CB8AC3E}">
        <p14:creationId xmlns:p14="http://schemas.microsoft.com/office/powerpoint/2010/main" val="322408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93</a:t>
            </a:fld>
            <a:endParaRPr lang="en-US"/>
          </a:p>
        </p:txBody>
      </p:sp>
    </p:spTree>
    <p:extLst>
      <p:ext uri="{BB962C8B-B14F-4D97-AF65-F5344CB8AC3E}">
        <p14:creationId xmlns:p14="http://schemas.microsoft.com/office/powerpoint/2010/main" val="291397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94</a:t>
            </a:fld>
            <a:endParaRPr lang="en-US"/>
          </a:p>
        </p:txBody>
      </p:sp>
    </p:spTree>
    <p:extLst>
      <p:ext uri="{BB962C8B-B14F-4D97-AF65-F5344CB8AC3E}">
        <p14:creationId xmlns:p14="http://schemas.microsoft.com/office/powerpoint/2010/main" val="3676008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95</a:t>
            </a:fld>
            <a:endParaRPr lang="en-US"/>
          </a:p>
        </p:txBody>
      </p:sp>
    </p:spTree>
    <p:extLst>
      <p:ext uri="{BB962C8B-B14F-4D97-AF65-F5344CB8AC3E}">
        <p14:creationId xmlns:p14="http://schemas.microsoft.com/office/powerpoint/2010/main" val="1162443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96</a:t>
            </a:fld>
            <a:endParaRPr lang="en-US"/>
          </a:p>
        </p:txBody>
      </p:sp>
    </p:spTree>
    <p:extLst>
      <p:ext uri="{BB962C8B-B14F-4D97-AF65-F5344CB8AC3E}">
        <p14:creationId xmlns:p14="http://schemas.microsoft.com/office/powerpoint/2010/main" val="236610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97</a:t>
            </a:fld>
            <a:endParaRPr lang="en-US"/>
          </a:p>
        </p:txBody>
      </p:sp>
    </p:spTree>
    <p:extLst>
      <p:ext uri="{BB962C8B-B14F-4D97-AF65-F5344CB8AC3E}">
        <p14:creationId xmlns:p14="http://schemas.microsoft.com/office/powerpoint/2010/main" val="3227757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98</a:t>
            </a:fld>
            <a:endParaRPr lang="en-US"/>
          </a:p>
        </p:txBody>
      </p:sp>
    </p:spTree>
    <p:extLst>
      <p:ext uri="{BB962C8B-B14F-4D97-AF65-F5344CB8AC3E}">
        <p14:creationId xmlns:p14="http://schemas.microsoft.com/office/powerpoint/2010/main" val="343995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99</a:t>
            </a:fld>
            <a:endParaRPr lang="en-US"/>
          </a:p>
        </p:txBody>
      </p:sp>
    </p:spTree>
    <p:extLst>
      <p:ext uri="{BB962C8B-B14F-4D97-AF65-F5344CB8AC3E}">
        <p14:creationId xmlns:p14="http://schemas.microsoft.com/office/powerpoint/2010/main" val="145670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100</a:t>
            </a:fld>
            <a:endParaRPr lang="en-US"/>
          </a:p>
        </p:txBody>
      </p:sp>
    </p:spTree>
    <p:extLst>
      <p:ext uri="{BB962C8B-B14F-4D97-AF65-F5344CB8AC3E}">
        <p14:creationId xmlns:p14="http://schemas.microsoft.com/office/powerpoint/2010/main" val="198248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101</a:t>
            </a:fld>
            <a:endParaRPr lang="en-US"/>
          </a:p>
        </p:txBody>
      </p:sp>
    </p:spTree>
    <p:extLst>
      <p:ext uri="{BB962C8B-B14F-4D97-AF65-F5344CB8AC3E}">
        <p14:creationId xmlns:p14="http://schemas.microsoft.com/office/powerpoint/2010/main" val="380209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102</a:t>
            </a:fld>
            <a:endParaRPr lang="en-US"/>
          </a:p>
        </p:txBody>
      </p:sp>
    </p:spTree>
    <p:extLst>
      <p:ext uri="{BB962C8B-B14F-4D97-AF65-F5344CB8AC3E}">
        <p14:creationId xmlns:p14="http://schemas.microsoft.com/office/powerpoint/2010/main" val="173265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103</a:t>
            </a:fld>
            <a:endParaRPr lang="en-US"/>
          </a:p>
        </p:txBody>
      </p:sp>
    </p:spTree>
    <p:extLst>
      <p:ext uri="{BB962C8B-B14F-4D97-AF65-F5344CB8AC3E}">
        <p14:creationId xmlns:p14="http://schemas.microsoft.com/office/powerpoint/2010/main" val="138892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104</a:t>
            </a:fld>
            <a:endParaRPr lang="en-US"/>
          </a:p>
        </p:txBody>
      </p:sp>
    </p:spTree>
    <p:extLst>
      <p:ext uri="{BB962C8B-B14F-4D97-AF65-F5344CB8AC3E}">
        <p14:creationId xmlns:p14="http://schemas.microsoft.com/office/powerpoint/2010/main" val="402757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105</a:t>
            </a:fld>
            <a:endParaRPr lang="en-US"/>
          </a:p>
        </p:txBody>
      </p:sp>
    </p:spTree>
    <p:extLst>
      <p:ext uri="{BB962C8B-B14F-4D97-AF65-F5344CB8AC3E}">
        <p14:creationId xmlns:p14="http://schemas.microsoft.com/office/powerpoint/2010/main" val="985905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106</a:t>
            </a:fld>
            <a:endParaRPr lang="en-US"/>
          </a:p>
        </p:txBody>
      </p:sp>
    </p:spTree>
    <p:extLst>
      <p:ext uri="{BB962C8B-B14F-4D97-AF65-F5344CB8AC3E}">
        <p14:creationId xmlns:p14="http://schemas.microsoft.com/office/powerpoint/2010/main" val="78218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107</a:t>
            </a:fld>
            <a:endParaRPr lang="en-US"/>
          </a:p>
        </p:txBody>
      </p:sp>
    </p:spTree>
    <p:extLst>
      <p:ext uri="{BB962C8B-B14F-4D97-AF65-F5344CB8AC3E}">
        <p14:creationId xmlns:p14="http://schemas.microsoft.com/office/powerpoint/2010/main" val="15058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108</a:t>
            </a:fld>
            <a:endParaRPr lang="en-US"/>
          </a:p>
        </p:txBody>
      </p:sp>
    </p:spTree>
    <p:extLst>
      <p:ext uri="{BB962C8B-B14F-4D97-AF65-F5344CB8AC3E}">
        <p14:creationId xmlns:p14="http://schemas.microsoft.com/office/powerpoint/2010/main" val="639640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109</a:t>
            </a:fld>
            <a:endParaRPr lang="en-US"/>
          </a:p>
        </p:txBody>
      </p:sp>
    </p:spTree>
    <p:extLst>
      <p:ext uri="{BB962C8B-B14F-4D97-AF65-F5344CB8AC3E}">
        <p14:creationId xmlns:p14="http://schemas.microsoft.com/office/powerpoint/2010/main" val="1836132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110</a:t>
            </a:fld>
            <a:endParaRPr lang="en-US"/>
          </a:p>
        </p:txBody>
      </p:sp>
    </p:spTree>
    <p:extLst>
      <p:ext uri="{BB962C8B-B14F-4D97-AF65-F5344CB8AC3E}">
        <p14:creationId xmlns:p14="http://schemas.microsoft.com/office/powerpoint/2010/main" val="159404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111</a:t>
            </a:fld>
            <a:endParaRPr lang="en-US"/>
          </a:p>
        </p:txBody>
      </p:sp>
    </p:spTree>
    <p:extLst>
      <p:ext uri="{BB962C8B-B14F-4D97-AF65-F5344CB8AC3E}">
        <p14:creationId xmlns:p14="http://schemas.microsoft.com/office/powerpoint/2010/main" val="341979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112</a:t>
            </a:fld>
            <a:endParaRPr lang="en-US"/>
          </a:p>
        </p:txBody>
      </p:sp>
    </p:spTree>
    <p:extLst>
      <p:ext uri="{BB962C8B-B14F-4D97-AF65-F5344CB8AC3E}">
        <p14:creationId xmlns:p14="http://schemas.microsoft.com/office/powerpoint/2010/main" val="1092020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113</a:t>
            </a:fld>
            <a:endParaRPr lang="en-US"/>
          </a:p>
        </p:txBody>
      </p:sp>
    </p:spTree>
    <p:extLst>
      <p:ext uri="{BB962C8B-B14F-4D97-AF65-F5344CB8AC3E}">
        <p14:creationId xmlns:p14="http://schemas.microsoft.com/office/powerpoint/2010/main" val="3736681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114</a:t>
            </a:fld>
            <a:endParaRPr lang="en-US"/>
          </a:p>
        </p:txBody>
      </p:sp>
    </p:spTree>
    <p:extLst>
      <p:ext uri="{BB962C8B-B14F-4D97-AF65-F5344CB8AC3E}">
        <p14:creationId xmlns:p14="http://schemas.microsoft.com/office/powerpoint/2010/main" val="4231989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115</a:t>
            </a:fld>
            <a:endParaRPr lang="en-US"/>
          </a:p>
        </p:txBody>
      </p:sp>
    </p:spTree>
    <p:extLst>
      <p:ext uri="{BB962C8B-B14F-4D97-AF65-F5344CB8AC3E}">
        <p14:creationId xmlns:p14="http://schemas.microsoft.com/office/powerpoint/2010/main" val="2495798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116</a:t>
            </a:fld>
            <a:endParaRPr lang="en-US"/>
          </a:p>
        </p:txBody>
      </p:sp>
    </p:spTree>
    <p:extLst>
      <p:ext uri="{BB962C8B-B14F-4D97-AF65-F5344CB8AC3E}">
        <p14:creationId xmlns:p14="http://schemas.microsoft.com/office/powerpoint/2010/main" val="170330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117</a:t>
            </a:fld>
            <a:endParaRPr lang="en-US"/>
          </a:p>
        </p:txBody>
      </p:sp>
    </p:spTree>
    <p:extLst>
      <p:ext uri="{BB962C8B-B14F-4D97-AF65-F5344CB8AC3E}">
        <p14:creationId xmlns:p14="http://schemas.microsoft.com/office/powerpoint/2010/main" val="2738043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118</a:t>
            </a:fld>
            <a:endParaRPr lang="en-US"/>
          </a:p>
        </p:txBody>
      </p:sp>
    </p:spTree>
    <p:extLst>
      <p:ext uri="{BB962C8B-B14F-4D97-AF65-F5344CB8AC3E}">
        <p14:creationId xmlns:p14="http://schemas.microsoft.com/office/powerpoint/2010/main" val="1306544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119</a:t>
            </a:fld>
            <a:endParaRPr lang="en-US"/>
          </a:p>
        </p:txBody>
      </p:sp>
    </p:spTree>
    <p:extLst>
      <p:ext uri="{BB962C8B-B14F-4D97-AF65-F5344CB8AC3E}">
        <p14:creationId xmlns:p14="http://schemas.microsoft.com/office/powerpoint/2010/main" val="825276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120</a:t>
            </a:fld>
            <a:endParaRPr lang="en-US"/>
          </a:p>
        </p:txBody>
      </p:sp>
    </p:spTree>
    <p:extLst>
      <p:ext uri="{BB962C8B-B14F-4D97-AF65-F5344CB8AC3E}">
        <p14:creationId xmlns:p14="http://schemas.microsoft.com/office/powerpoint/2010/main" val="1751484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121</a:t>
            </a:fld>
            <a:endParaRPr lang="en-US"/>
          </a:p>
        </p:txBody>
      </p:sp>
    </p:spTree>
    <p:extLst>
      <p:ext uri="{BB962C8B-B14F-4D97-AF65-F5344CB8AC3E}">
        <p14:creationId xmlns:p14="http://schemas.microsoft.com/office/powerpoint/2010/main" val="1979078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122</a:t>
            </a:fld>
            <a:endParaRPr lang="en-US"/>
          </a:p>
        </p:txBody>
      </p:sp>
    </p:spTree>
    <p:extLst>
      <p:ext uri="{BB962C8B-B14F-4D97-AF65-F5344CB8AC3E}">
        <p14:creationId xmlns:p14="http://schemas.microsoft.com/office/powerpoint/2010/main" val="1536811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123</a:t>
            </a:fld>
            <a:endParaRPr lang="en-US"/>
          </a:p>
        </p:txBody>
      </p:sp>
    </p:spTree>
    <p:extLst>
      <p:ext uri="{BB962C8B-B14F-4D97-AF65-F5344CB8AC3E}">
        <p14:creationId xmlns:p14="http://schemas.microsoft.com/office/powerpoint/2010/main" val="4051265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124</a:t>
            </a:fld>
            <a:endParaRPr lang="en-US"/>
          </a:p>
        </p:txBody>
      </p:sp>
    </p:spTree>
    <p:extLst>
      <p:ext uri="{BB962C8B-B14F-4D97-AF65-F5344CB8AC3E}">
        <p14:creationId xmlns:p14="http://schemas.microsoft.com/office/powerpoint/2010/main" val="1907929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125</a:t>
            </a:fld>
            <a:endParaRPr lang="en-US"/>
          </a:p>
        </p:txBody>
      </p:sp>
    </p:spTree>
    <p:extLst>
      <p:ext uri="{BB962C8B-B14F-4D97-AF65-F5344CB8AC3E}">
        <p14:creationId xmlns:p14="http://schemas.microsoft.com/office/powerpoint/2010/main" val="4290504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126</a:t>
            </a:fld>
            <a:endParaRPr lang="en-US"/>
          </a:p>
        </p:txBody>
      </p:sp>
    </p:spTree>
    <p:extLst>
      <p:ext uri="{BB962C8B-B14F-4D97-AF65-F5344CB8AC3E}">
        <p14:creationId xmlns:p14="http://schemas.microsoft.com/office/powerpoint/2010/main" val="204203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127</a:t>
            </a:fld>
            <a:endParaRPr lang="en-US"/>
          </a:p>
        </p:txBody>
      </p:sp>
    </p:spTree>
    <p:extLst>
      <p:ext uri="{BB962C8B-B14F-4D97-AF65-F5344CB8AC3E}">
        <p14:creationId xmlns:p14="http://schemas.microsoft.com/office/powerpoint/2010/main" val="2882559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128</a:t>
            </a:fld>
            <a:endParaRPr lang="en-US"/>
          </a:p>
        </p:txBody>
      </p:sp>
    </p:spTree>
    <p:extLst>
      <p:ext uri="{BB962C8B-B14F-4D97-AF65-F5344CB8AC3E}">
        <p14:creationId xmlns:p14="http://schemas.microsoft.com/office/powerpoint/2010/main" val="1092947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129</a:t>
            </a:fld>
            <a:endParaRPr lang="en-US"/>
          </a:p>
        </p:txBody>
      </p:sp>
    </p:spTree>
    <p:extLst>
      <p:ext uri="{BB962C8B-B14F-4D97-AF65-F5344CB8AC3E}">
        <p14:creationId xmlns:p14="http://schemas.microsoft.com/office/powerpoint/2010/main" val="3314128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130</a:t>
            </a:fld>
            <a:endParaRPr lang="en-US"/>
          </a:p>
        </p:txBody>
      </p:sp>
    </p:spTree>
    <p:extLst>
      <p:ext uri="{BB962C8B-B14F-4D97-AF65-F5344CB8AC3E}">
        <p14:creationId xmlns:p14="http://schemas.microsoft.com/office/powerpoint/2010/main" val="147736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131</a:t>
            </a:fld>
            <a:endParaRPr lang="en-US"/>
          </a:p>
        </p:txBody>
      </p:sp>
    </p:spTree>
    <p:extLst>
      <p:ext uri="{BB962C8B-B14F-4D97-AF65-F5344CB8AC3E}">
        <p14:creationId xmlns:p14="http://schemas.microsoft.com/office/powerpoint/2010/main" val="3938398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132</a:t>
            </a:fld>
            <a:endParaRPr lang="en-US"/>
          </a:p>
        </p:txBody>
      </p:sp>
    </p:spTree>
    <p:extLst>
      <p:ext uri="{BB962C8B-B14F-4D97-AF65-F5344CB8AC3E}">
        <p14:creationId xmlns:p14="http://schemas.microsoft.com/office/powerpoint/2010/main" val="129204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133</a:t>
            </a:fld>
            <a:endParaRPr lang="en-US"/>
          </a:p>
        </p:txBody>
      </p:sp>
    </p:spTree>
    <p:extLst>
      <p:ext uri="{BB962C8B-B14F-4D97-AF65-F5344CB8AC3E}">
        <p14:creationId xmlns:p14="http://schemas.microsoft.com/office/powerpoint/2010/main" val="1127932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134</a:t>
            </a:fld>
            <a:endParaRPr lang="en-US"/>
          </a:p>
        </p:txBody>
      </p:sp>
    </p:spTree>
    <p:extLst>
      <p:ext uri="{BB962C8B-B14F-4D97-AF65-F5344CB8AC3E}">
        <p14:creationId xmlns:p14="http://schemas.microsoft.com/office/powerpoint/2010/main" val="3046971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135</a:t>
            </a:fld>
            <a:endParaRPr lang="en-US"/>
          </a:p>
        </p:txBody>
      </p:sp>
    </p:spTree>
    <p:extLst>
      <p:ext uri="{BB962C8B-B14F-4D97-AF65-F5344CB8AC3E}">
        <p14:creationId xmlns:p14="http://schemas.microsoft.com/office/powerpoint/2010/main" val="10060233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136</a:t>
            </a:fld>
            <a:endParaRPr lang="en-US"/>
          </a:p>
        </p:txBody>
      </p:sp>
    </p:spTree>
    <p:extLst>
      <p:ext uri="{BB962C8B-B14F-4D97-AF65-F5344CB8AC3E}">
        <p14:creationId xmlns:p14="http://schemas.microsoft.com/office/powerpoint/2010/main" val="177949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83</a:t>
            </a:fld>
            <a:endParaRPr lang="en-US"/>
          </a:p>
        </p:txBody>
      </p:sp>
    </p:spTree>
    <p:extLst>
      <p:ext uri="{BB962C8B-B14F-4D97-AF65-F5344CB8AC3E}">
        <p14:creationId xmlns:p14="http://schemas.microsoft.com/office/powerpoint/2010/main" val="667763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137</a:t>
            </a:fld>
            <a:endParaRPr lang="en-US"/>
          </a:p>
        </p:txBody>
      </p:sp>
    </p:spTree>
    <p:extLst>
      <p:ext uri="{BB962C8B-B14F-4D97-AF65-F5344CB8AC3E}">
        <p14:creationId xmlns:p14="http://schemas.microsoft.com/office/powerpoint/2010/main" val="326331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138</a:t>
            </a:fld>
            <a:endParaRPr lang="en-US"/>
          </a:p>
        </p:txBody>
      </p:sp>
    </p:spTree>
    <p:extLst>
      <p:ext uri="{BB962C8B-B14F-4D97-AF65-F5344CB8AC3E}">
        <p14:creationId xmlns:p14="http://schemas.microsoft.com/office/powerpoint/2010/main" val="1406276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139</a:t>
            </a:fld>
            <a:endParaRPr lang="en-US"/>
          </a:p>
        </p:txBody>
      </p:sp>
    </p:spTree>
    <p:extLst>
      <p:ext uri="{BB962C8B-B14F-4D97-AF65-F5344CB8AC3E}">
        <p14:creationId xmlns:p14="http://schemas.microsoft.com/office/powerpoint/2010/main" val="29446912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140</a:t>
            </a:fld>
            <a:endParaRPr lang="en-US"/>
          </a:p>
        </p:txBody>
      </p:sp>
    </p:spTree>
    <p:extLst>
      <p:ext uri="{BB962C8B-B14F-4D97-AF65-F5344CB8AC3E}">
        <p14:creationId xmlns:p14="http://schemas.microsoft.com/office/powerpoint/2010/main" val="2482379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141</a:t>
            </a:fld>
            <a:endParaRPr lang="en-US"/>
          </a:p>
        </p:txBody>
      </p:sp>
    </p:spTree>
    <p:extLst>
      <p:ext uri="{BB962C8B-B14F-4D97-AF65-F5344CB8AC3E}">
        <p14:creationId xmlns:p14="http://schemas.microsoft.com/office/powerpoint/2010/main" val="1092381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142</a:t>
            </a:fld>
            <a:endParaRPr lang="en-US"/>
          </a:p>
        </p:txBody>
      </p:sp>
    </p:spTree>
    <p:extLst>
      <p:ext uri="{BB962C8B-B14F-4D97-AF65-F5344CB8AC3E}">
        <p14:creationId xmlns:p14="http://schemas.microsoft.com/office/powerpoint/2010/main" val="7569997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143</a:t>
            </a:fld>
            <a:endParaRPr lang="en-US"/>
          </a:p>
        </p:txBody>
      </p:sp>
    </p:spTree>
    <p:extLst>
      <p:ext uri="{BB962C8B-B14F-4D97-AF65-F5344CB8AC3E}">
        <p14:creationId xmlns:p14="http://schemas.microsoft.com/office/powerpoint/2010/main" val="2164111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144</a:t>
            </a:fld>
            <a:endParaRPr lang="en-US"/>
          </a:p>
        </p:txBody>
      </p:sp>
    </p:spTree>
    <p:extLst>
      <p:ext uri="{BB962C8B-B14F-4D97-AF65-F5344CB8AC3E}">
        <p14:creationId xmlns:p14="http://schemas.microsoft.com/office/powerpoint/2010/main" val="1563398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145</a:t>
            </a:fld>
            <a:endParaRPr lang="en-US"/>
          </a:p>
        </p:txBody>
      </p:sp>
    </p:spTree>
    <p:extLst>
      <p:ext uri="{BB962C8B-B14F-4D97-AF65-F5344CB8AC3E}">
        <p14:creationId xmlns:p14="http://schemas.microsoft.com/office/powerpoint/2010/main" val="3375687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146</a:t>
            </a:fld>
            <a:endParaRPr lang="en-US"/>
          </a:p>
        </p:txBody>
      </p:sp>
    </p:spTree>
    <p:extLst>
      <p:ext uri="{BB962C8B-B14F-4D97-AF65-F5344CB8AC3E}">
        <p14:creationId xmlns:p14="http://schemas.microsoft.com/office/powerpoint/2010/main" val="139058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84</a:t>
            </a:fld>
            <a:endParaRPr lang="en-US"/>
          </a:p>
        </p:txBody>
      </p:sp>
    </p:spTree>
    <p:extLst>
      <p:ext uri="{BB962C8B-B14F-4D97-AF65-F5344CB8AC3E}">
        <p14:creationId xmlns:p14="http://schemas.microsoft.com/office/powerpoint/2010/main" val="3453504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147</a:t>
            </a:fld>
            <a:endParaRPr lang="en-US"/>
          </a:p>
        </p:txBody>
      </p:sp>
    </p:spTree>
    <p:extLst>
      <p:ext uri="{BB962C8B-B14F-4D97-AF65-F5344CB8AC3E}">
        <p14:creationId xmlns:p14="http://schemas.microsoft.com/office/powerpoint/2010/main" val="14564044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148</a:t>
            </a:fld>
            <a:endParaRPr lang="en-US"/>
          </a:p>
        </p:txBody>
      </p:sp>
    </p:spTree>
    <p:extLst>
      <p:ext uri="{BB962C8B-B14F-4D97-AF65-F5344CB8AC3E}">
        <p14:creationId xmlns:p14="http://schemas.microsoft.com/office/powerpoint/2010/main" val="39726876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149</a:t>
            </a:fld>
            <a:endParaRPr lang="en-US"/>
          </a:p>
        </p:txBody>
      </p:sp>
    </p:spTree>
    <p:extLst>
      <p:ext uri="{BB962C8B-B14F-4D97-AF65-F5344CB8AC3E}">
        <p14:creationId xmlns:p14="http://schemas.microsoft.com/office/powerpoint/2010/main" val="3142621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150</a:t>
            </a:fld>
            <a:endParaRPr lang="en-US"/>
          </a:p>
        </p:txBody>
      </p:sp>
    </p:spTree>
    <p:extLst>
      <p:ext uri="{BB962C8B-B14F-4D97-AF65-F5344CB8AC3E}">
        <p14:creationId xmlns:p14="http://schemas.microsoft.com/office/powerpoint/2010/main" val="1395987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151</a:t>
            </a:fld>
            <a:endParaRPr lang="en-US"/>
          </a:p>
        </p:txBody>
      </p:sp>
    </p:spTree>
    <p:extLst>
      <p:ext uri="{BB962C8B-B14F-4D97-AF65-F5344CB8AC3E}">
        <p14:creationId xmlns:p14="http://schemas.microsoft.com/office/powerpoint/2010/main" val="1688079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152</a:t>
            </a:fld>
            <a:endParaRPr lang="en-US"/>
          </a:p>
        </p:txBody>
      </p:sp>
    </p:spTree>
    <p:extLst>
      <p:ext uri="{BB962C8B-B14F-4D97-AF65-F5344CB8AC3E}">
        <p14:creationId xmlns:p14="http://schemas.microsoft.com/office/powerpoint/2010/main" val="41355047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153</a:t>
            </a:fld>
            <a:endParaRPr lang="en-US"/>
          </a:p>
        </p:txBody>
      </p:sp>
    </p:spTree>
    <p:extLst>
      <p:ext uri="{BB962C8B-B14F-4D97-AF65-F5344CB8AC3E}">
        <p14:creationId xmlns:p14="http://schemas.microsoft.com/office/powerpoint/2010/main" val="30286478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154</a:t>
            </a:fld>
            <a:endParaRPr lang="en-US"/>
          </a:p>
        </p:txBody>
      </p:sp>
    </p:spTree>
    <p:extLst>
      <p:ext uri="{BB962C8B-B14F-4D97-AF65-F5344CB8AC3E}">
        <p14:creationId xmlns:p14="http://schemas.microsoft.com/office/powerpoint/2010/main" val="2287733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155</a:t>
            </a:fld>
            <a:endParaRPr lang="en-US"/>
          </a:p>
        </p:txBody>
      </p:sp>
    </p:spTree>
    <p:extLst>
      <p:ext uri="{BB962C8B-B14F-4D97-AF65-F5344CB8AC3E}">
        <p14:creationId xmlns:p14="http://schemas.microsoft.com/office/powerpoint/2010/main" val="4337848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156</a:t>
            </a:fld>
            <a:endParaRPr lang="en-US"/>
          </a:p>
        </p:txBody>
      </p:sp>
    </p:spTree>
    <p:extLst>
      <p:ext uri="{BB962C8B-B14F-4D97-AF65-F5344CB8AC3E}">
        <p14:creationId xmlns:p14="http://schemas.microsoft.com/office/powerpoint/2010/main" val="142337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85</a:t>
            </a:fld>
            <a:endParaRPr lang="en-US"/>
          </a:p>
        </p:txBody>
      </p:sp>
    </p:spTree>
    <p:extLst>
      <p:ext uri="{BB962C8B-B14F-4D97-AF65-F5344CB8AC3E}">
        <p14:creationId xmlns:p14="http://schemas.microsoft.com/office/powerpoint/2010/main" val="35141624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157</a:t>
            </a:fld>
            <a:endParaRPr lang="en-US"/>
          </a:p>
        </p:txBody>
      </p:sp>
    </p:spTree>
    <p:extLst>
      <p:ext uri="{BB962C8B-B14F-4D97-AF65-F5344CB8AC3E}">
        <p14:creationId xmlns:p14="http://schemas.microsoft.com/office/powerpoint/2010/main" val="3691026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158</a:t>
            </a:fld>
            <a:endParaRPr lang="en-US"/>
          </a:p>
        </p:txBody>
      </p:sp>
    </p:spTree>
    <p:extLst>
      <p:ext uri="{BB962C8B-B14F-4D97-AF65-F5344CB8AC3E}">
        <p14:creationId xmlns:p14="http://schemas.microsoft.com/office/powerpoint/2010/main" val="4020592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159</a:t>
            </a:fld>
            <a:endParaRPr lang="en-US"/>
          </a:p>
        </p:txBody>
      </p:sp>
    </p:spTree>
    <p:extLst>
      <p:ext uri="{BB962C8B-B14F-4D97-AF65-F5344CB8AC3E}">
        <p14:creationId xmlns:p14="http://schemas.microsoft.com/office/powerpoint/2010/main" val="20701930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160</a:t>
            </a:fld>
            <a:endParaRPr lang="en-US"/>
          </a:p>
        </p:txBody>
      </p:sp>
    </p:spTree>
    <p:extLst>
      <p:ext uri="{BB962C8B-B14F-4D97-AF65-F5344CB8AC3E}">
        <p14:creationId xmlns:p14="http://schemas.microsoft.com/office/powerpoint/2010/main" val="33450990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161</a:t>
            </a:fld>
            <a:endParaRPr lang="en-US"/>
          </a:p>
        </p:txBody>
      </p:sp>
    </p:spTree>
    <p:extLst>
      <p:ext uri="{BB962C8B-B14F-4D97-AF65-F5344CB8AC3E}">
        <p14:creationId xmlns:p14="http://schemas.microsoft.com/office/powerpoint/2010/main" val="20173246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162</a:t>
            </a:fld>
            <a:endParaRPr lang="en-US"/>
          </a:p>
        </p:txBody>
      </p:sp>
    </p:spTree>
    <p:extLst>
      <p:ext uri="{BB962C8B-B14F-4D97-AF65-F5344CB8AC3E}">
        <p14:creationId xmlns:p14="http://schemas.microsoft.com/office/powerpoint/2010/main" val="4452371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163</a:t>
            </a:fld>
            <a:endParaRPr lang="en-US"/>
          </a:p>
        </p:txBody>
      </p:sp>
    </p:spTree>
    <p:extLst>
      <p:ext uri="{BB962C8B-B14F-4D97-AF65-F5344CB8AC3E}">
        <p14:creationId xmlns:p14="http://schemas.microsoft.com/office/powerpoint/2010/main" val="1244486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164</a:t>
            </a:fld>
            <a:endParaRPr lang="en-US"/>
          </a:p>
        </p:txBody>
      </p:sp>
    </p:spTree>
    <p:extLst>
      <p:ext uri="{BB962C8B-B14F-4D97-AF65-F5344CB8AC3E}">
        <p14:creationId xmlns:p14="http://schemas.microsoft.com/office/powerpoint/2010/main" val="30954731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165</a:t>
            </a:fld>
            <a:endParaRPr lang="en-US"/>
          </a:p>
        </p:txBody>
      </p:sp>
    </p:spTree>
    <p:extLst>
      <p:ext uri="{BB962C8B-B14F-4D97-AF65-F5344CB8AC3E}">
        <p14:creationId xmlns:p14="http://schemas.microsoft.com/office/powerpoint/2010/main" val="33011811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166</a:t>
            </a:fld>
            <a:endParaRPr lang="en-US"/>
          </a:p>
        </p:txBody>
      </p:sp>
    </p:spTree>
    <p:extLst>
      <p:ext uri="{BB962C8B-B14F-4D97-AF65-F5344CB8AC3E}">
        <p14:creationId xmlns:p14="http://schemas.microsoft.com/office/powerpoint/2010/main" val="3909867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86</a:t>
            </a:fld>
            <a:endParaRPr lang="en-US"/>
          </a:p>
        </p:txBody>
      </p:sp>
    </p:spTree>
    <p:extLst>
      <p:ext uri="{BB962C8B-B14F-4D97-AF65-F5344CB8AC3E}">
        <p14:creationId xmlns:p14="http://schemas.microsoft.com/office/powerpoint/2010/main" val="304521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167</a:t>
            </a:fld>
            <a:endParaRPr lang="en-US"/>
          </a:p>
        </p:txBody>
      </p:sp>
    </p:spTree>
    <p:extLst>
      <p:ext uri="{BB962C8B-B14F-4D97-AF65-F5344CB8AC3E}">
        <p14:creationId xmlns:p14="http://schemas.microsoft.com/office/powerpoint/2010/main" val="8619160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168</a:t>
            </a:fld>
            <a:endParaRPr lang="en-US"/>
          </a:p>
        </p:txBody>
      </p:sp>
    </p:spTree>
    <p:extLst>
      <p:ext uri="{BB962C8B-B14F-4D97-AF65-F5344CB8AC3E}">
        <p14:creationId xmlns:p14="http://schemas.microsoft.com/office/powerpoint/2010/main" val="551093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169</a:t>
            </a:fld>
            <a:endParaRPr lang="en-US"/>
          </a:p>
        </p:txBody>
      </p:sp>
    </p:spTree>
    <p:extLst>
      <p:ext uri="{BB962C8B-B14F-4D97-AF65-F5344CB8AC3E}">
        <p14:creationId xmlns:p14="http://schemas.microsoft.com/office/powerpoint/2010/main" val="266597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188.121.102.240:9115/probe?module=asghar_ssl&amp;target=portal.cando.ac&amp;debug=tru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188.121.102.240:9115/probe?module=http_2xx&amp;target=portalcando.ir&amp;debug=true" TargetMode="External"/><Relationship Id="rId5" Type="http://schemas.openxmlformats.org/officeDocument/2006/relationships/hyperlink" Target="http://188.121.102.240:9115/probe?module=http_2xx&amp;target=digikala.com&amp;debug=true" TargetMode="External"/><Relationship Id="rId4" Type="http://schemas.openxmlformats.org/officeDocument/2006/relationships/hyperlink" Target="http://188.121.102.240:9115/probe?target=188.121.102.240:9082&amp;module=tcp_connect"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1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1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hyperlink" Target="https://kubernetes.io/docs/setup/production-environment/container-runtimes/#containerd" TargetMode="External"/><Relationship Id="rId4" Type="http://schemas.openxmlformats.org/officeDocument/2006/relationships/hyperlink" Target="https://kubernetes.io/docs/setup/production-environment/tools/kubeadm/install-kubead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s://projectcalico.docs.tigera.io/manifests/calico.ya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3.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75000"/>
                  </a:schemeClr>
                </a:solidFill>
              </a:rPr>
              <a:t>Monitoring</a:t>
            </a:r>
            <a:endParaRPr lang="en-US"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7109639"/>
          </a:xfrm>
          <a:prstGeom prst="rect">
            <a:avLst/>
          </a:prstGeom>
          <a:noFill/>
        </p:spPr>
        <p:txBody>
          <a:bodyPr wrap="square">
            <a:spAutoFit/>
          </a:bodyPr>
          <a:lstStyle/>
          <a:p>
            <a:r>
              <a:rPr lang="en-US" sz="2400" dirty="0">
                <a:solidFill>
                  <a:schemeClr val="accent2">
                    <a:lumMod val="60000"/>
                    <a:lumOff val="40000"/>
                  </a:schemeClr>
                </a:solidFill>
              </a:rPr>
              <a:t>What is monitoring?</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Checking and watching something regularly to see if it is working correctly.</a:t>
            </a:r>
          </a:p>
          <a:p>
            <a:endParaRPr lang="en-US" sz="2400" dirty="0">
              <a:solidFill>
                <a:schemeClr val="accent2">
                  <a:lumMod val="60000"/>
                  <a:lumOff val="40000"/>
                </a:schemeClr>
              </a:solidFill>
            </a:endParaRPr>
          </a:p>
          <a:p>
            <a:r>
              <a:rPr lang="en-US" sz="2400" dirty="0"/>
              <a:t>.</a:t>
            </a:r>
            <a:endParaRPr lang="en-US" sz="2400" dirty="0">
              <a:solidFill>
                <a:schemeClr val="accent2">
                  <a:lumMod val="60000"/>
                  <a:lumOff val="40000"/>
                </a:schemeClr>
              </a:solidFill>
            </a:endParaRPr>
          </a:p>
          <a:p>
            <a:endParaRPr lang="en-US" sz="2400" dirty="0">
              <a:solidFill>
                <a:schemeClr val="accent2">
                  <a:lumMod val="60000"/>
                  <a:lumOff val="40000"/>
                </a:schemeClr>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7" name="Table 6">
            <a:extLst>
              <a:ext uri="{FF2B5EF4-FFF2-40B4-BE49-F238E27FC236}">
                <a16:creationId xmlns:a16="http://schemas.microsoft.com/office/drawing/2014/main" id="{2350710B-C60E-64DD-B36C-27B5D4789D25}"/>
              </a:ext>
            </a:extLst>
          </p:cNvPr>
          <p:cNvGraphicFramePr>
            <a:graphicFrameLocks noGrp="1"/>
          </p:cNvGraphicFramePr>
          <p:nvPr>
            <p:extLst>
              <p:ext uri="{D42A27DB-BD31-4B8C-83A1-F6EECF244321}">
                <p14:modId xmlns:p14="http://schemas.microsoft.com/office/powerpoint/2010/main" val="1792034789"/>
              </p:ext>
            </p:extLst>
          </p:nvPr>
        </p:nvGraphicFramePr>
        <p:xfrm>
          <a:off x="1582737" y="3377840"/>
          <a:ext cx="13277736" cy="4058012"/>
        </p:xfrm>
        <a:graphic>
          <a:graphicData uri="http://schemas.openxmlformats.org/drawingml/2006/table">
            <a:tbl>
              <a:tblPr/>
              <a:tblGrid>
                <a:gridCol w="6638868">
                  <a:extLst>
                    <a:ext uri="{9D8B030D-6E8A-4147-A177-3AD203B41FA5}">
                      <a16:colId xmlns:a16="http://schemas.microsoft.com/office/drawing/2014/main" val="1978676951"/>
                    </a:ext>
                  </a:extLst>
                </a:gridCol>
                <a:gridCol w="6638868">
                  <a:extLst>
                    <a:ext uri="{9D8B030D-6E8A-4147-A177-3AD203B41FA5}">
                      <a16:colId xmlns:a16="http://schemas.microsoft.com/office/drawing/2014/main" val="1503696630"/>
                    </a:ext>
                  </a:extLst>
                </a:gridCol>
              </a:tblGrid>
              <a:tr h="579716">
                <a:tc>
                  <a:txBody>
                    <a:bodyPr/>
                    <a:lstStyle/>
                    <a:p>
                      <a:r>
                        <a:rPr lang="en-US" dirty="0"/>
                        <a:t>Type</a:t>
                      </a:r>
                    </a:p>
                  </a:txBody>
                  <a:tcPr anchor="ctr">
                    <a:lnL>
                      <a:noFill/>
                    </a:lnL>
                    <a:lnR>
                      <a:noFill/>
                    </a:lnR>
                    <a:lnT>
                      <a:noFill/>
                    </a:lnT>
                    <a:lnB>
                      <a:noFill/>
                    </a:lnB>
                    <a:solidFill>
                      <a:schemeClr val="accent2">
                        <a:lumMod val="40000"/>
                        <a:lumOff val="60000"/>
                      </a:schemeClr>
                    </a:solidFill>
                  </a:tcPr>
                </a:tc>
                <a:tc>
                  <a:txBody>
                    <a:bodyPr/>
                    <a:lstStyle/>
                    <a:p>
                      <a:r>
                        <a:rPr lang="en-US"/>
                        <a:t>Purpose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738531502"/>
                  </a:ext>
                </a:extLst>
              </a:tr>
              <a:tr h="579716">
                <a:tc>
                  <a:txBody>
                    <a:bodyPr/>
                    <a:lstStyle/>
                    <a:p>
                      <a:r>
                        <a:rPr lang="en-US" b="1" dirty="0"/>
                        <a:t>Infrastructure</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servers, containers, cloud</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89643773"/>
                  </a:ext>
                </a:extLst>
              </a:tr>
              <a:tr h="579716">
                <a:tc>
                  <a:txBody>
                    <a:bodyPr/>
                    <a:lstStyle/>
                    <a:p>
                      <a:r>
                        <a:rPr lang="en-US" b="1" dirty="0"/>
                        <a:t>Application</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code performance, response 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555830812"/>
                  </a:ext>
                </a:extLst>
              </a:tr>
              <a:tr h="579716">
                <a:tc>
                  <a:txBody>
                    <a:bodyPr/>
                    <a:lstStyle/>
                    <a:p>
                      <a:r>
                        <a:rPr lang="en-US" b="1" dirty="0"/>
                        <a:t>Network</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routers, traffic, packet loss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54680594"/>
                  </a:ext>
                </a:extLst>
              </a:tr>
              <a:tr h="579716">
                <a:tc>
                  <a:txBody>
                    <a:bodyPr/>
                    <a:lstStyle/>
                    <a:p>
                      <a:r>
                        <a:rPr lang="en-US" b="1" dirty="0"/>
                        <a:t>Log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Analyzes logs for errors and patterns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278857444"/>
                  </a:ext>
                </a:extLst>
              </a:tr>
              <a:tr h="579716">
                <a:tc>
                  <a:txBody>
                    <a:bodyPr/>
                    <a:lstStyle/>
                    <a:p>
                      <a:r>
                        <a:rPr lang="en-US" b="1" dirty="0"/>
                        <a:t>Synthetic</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activity to test uptime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234615720"/>
                  </a:ext>
                </a:extLst>
              </a:tr>
              <a:tr h="579716">
                <a:tc>
                  <a:txBody>
                    <a:bodyPr/>
                    <a:lstStyle/>
                    <a:p>
                      <a:r>
                        <a:rPr lang="en-US" b="1" dirty="0"/>
                        <a:t>Real User</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Tracks actual user interactions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15931868"/>
                  </a:ext>
                </a:extLst>
              </a:tr>
            </a:tbl>
          </a:graphicData>
        </a:graphic>
      </p:graphicFrame>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6927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801862"/>
          </a:xfrm>
          <a:prstGeom prst="rect">
            <a:avLst/>
          </a:prstGeom>
          <a:noFill/>
        </p:spPr>
        <p:txBody>
          <a:bodyPr wrap="square">
            <a:spAutoFit/>
          </a:bodyPr>
          <a:lstStyle/>
          <a:p>
            <a:r>
              <a:rPr lang="en-US" sz="2800" b="1" dirty="0">
                <a:solidFill>
                  <a:schemeClr val="accent2">
                    <a:lumMod val="60000"/>
                    <a:lumOff val="40000"/>
                  </a:schemeClr>
                </a:solidFill>
              </a:rPr>
              <a:t>High Resolution Monitoring</a:t>
            </a:r>
          </a:p>
          <a:p>
            <a:endParaRPr lang="en-US" b="1"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Definition:</a:t>
            </a:r>
            <a:r>
              <a:rPr lang="en-US" dirty="0">
                <a:solidFill>
                  <a:schemeClr val="accent2">
                    <a:lumMod val="60000"/>
                    <a:lumOff val="40000"/>
                  </a:schemeClr>
                </a:solidFill>
              </a:rPr>
              <a:t> Collecting data </a:t>
            </a:r>
            <a:r>
              <a:rPr lang="en-US" b="1" dirty="0">
                <a:solidFill>
                  <a:schemeClr val="accent2">
                    <a:lumMod val="60000"/>
                    <a:lumOff val="40000"/>
                  </a:schemeClr>
                </a:solidFill>
              </a:rPr>
              <a:t>very frequently</a:t>
            </a:r>
            <a:r>
              <a:rPr lang="en-US" dirty="0">
                <a:solidFill>
                  <a:schemeClr val="accent2">
                    <a:lumMod val="60000"/>
                    <a:lumOff val="40000"/>
                  </a:schemeClr>
                </a:solidFill>
              </a:rPr>
              <a:t> (e.g., every 5 seconds instead of every minute).</a:t>
            </a:r>
          </a:p>
          <a:p>
            <a:pPr>
              <a:buFont typeface="Arial" panose="020B0604020202020204" pitchFamily="34" charset="0"/>
              <a:buChar char="•"/>
            </a:pPr>
            <a:endParaRPr lang="en-US"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Why it's important:</a:t>
            </a:r>
            <a:endParaRPr lang="en-US" dirty="0">
              <a:solidFill>
                <a:schemeClr val="accent2">
                  <a:lumMod val="60000"/>
                  <a:lumOff val="40000"/>
                </a:schemeClr>
              </a:solidFill>
            </a:endParaRPr>
          </a:p>
          <a:p>
            <a:pPr marL="742950" lvl="1" indent="-285750">
              <a:buFont typeface="Arial" panose="020B0604020202020204" pitchFamily="34" charset="0"/>
              <a:buChar char="•"/>
            </a:pPr>
            <a:r>
              <a:rPr lang="en-US" dirty="0">
                <a:solidFill>
                  <a:schemeClr val="accent2">
                    <a:lumMod val="60000"/>
                    <a:lumOff val="40000"/>
                  </a:schemeClr>
                </a:solidFill>
              </a:rPr>
              <a:t>Lets you </a:t>
            </a:r>
            <a:r>
              <a:rPr lang="en-US" b="1" dirty="0">
                <a:solidFill>
                  <a:schemeClr val="accent2">
                    <a:lumMod val="60000"/>
                    <a:lumOff val="40000"/>
                  </a:schemeClr>
                </a:solidFill>
              </a:rPr>
              <a:t>see problems sooner</a:t>
            </a:r>
            <a:r>
              <a:rPr lang="en-US" dirty="0">
                <a:solidFill>
                  <a:schemeClr val="accent2">
                    <a:lumMod val="60000"/>
                    <a:lumOff val="40000"/>
                  </a:schemeClr>
                </a:solidFill>
              </a:rPr>
              <a:t> (like CPU spikes).</a:t>
            </a:r>
          </a:p>
          <a:p>
            <a:pPr marL="742950" lvl="1" indent="-285750">
              <a:buFont typeface="Arial" panose="020B0604020202020204" pitchFamily="34" charset="0"/>
              <a:buChar char="•"/>
            </a:pPr>
            <a:r>
              <a:rPr lang="en-US" dirty="0">
                <a:solidFill>
                  <a:schemeClr val="accent2">
                    <a:lumMod val="60000"/>
                    <a:lumOff val="40000"/>
                  </a:schemeClr>
                </a:solidFill>
              </a:rPr>
              <a:t>Helps with </a:t>
            </a:r>
            <a:r>
              <a:rPr lang="en-US" b="1" dirty="0">
                <a:solidFill>
                  <a:schemeClr val="accent2">
                    <a:lumMod val="60000"/>
                    <a:lumOff val="40000"/>
                  </a:schemeClr>
                </a:solidFill>
              </a:rPr>
              <a:t>real-time alerts</a:t>
            </a:r>
            <a:r>
              <a:rPr lang="en-US" dirty="0">
                <a:solidFill>
                  <a:schemeClr val="accent2">
                    <a:lumMod val="60000"/>
                    <a:lumOff val="40000"/>
                  </a:schemeClr>
                </a:solidFill>
              </a:rPr>
              <a:t> and </a:t>
            </a:r>
            <a:r>
              <a:rPr lang="en-US" b="1" dirty="0">
                <a:solidFill>
                  <a:schemeClr val="accent2">
                    <a:lumMod val="60000"/>
                    <a:lumOff val="40000"/>
                  </a:schemeClr>
                </a:solidFill>
              </a:rPr>
              <a:t>precise debugging</a:t>
            </a:r>
            <a:r>
              <a:rPr lang="en-US" dirty="0">
                <a:solidFill>
                  <a:schemeClr val="accent2">
                    <a:lumMod val="60000"/>
                    <a:lumOff val="40000"/>
                  </a:schemeClr>
                </a:solidFill>
              </a:rPr>
              <a:t>.</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457200" lvl="1"/>
            <a:r>
              <a:rPr lang="en-US" sz="2400" dirty="0">
                <a:solidFill>
                  <a:schemeClr val="accent2">
                    <a:lumMod val="60000"/>
                    <a:lumOff val="40000"/>
                  </a:schemeClr>
                </a:solidFill>
              </a:rPr>
              <a:t>Prometheus (</a:t>
            </a:r>
            <a:r>
              <a:rPr lang="en-US" sz="2400" dirty="0" err="1">
                <a:solidFill>
                  <a:schemeClr val="accent2">
                    <a:lumMod val="60000"/>
                    <a:lumOff val="40000"/>
                  </a:schemeClr>
                </a:solidFill>
              </a:rPr>
              <a:t>scrape_interval</a:t>
            </a:r>
            <a:r>
              <a:rPr lang="en-US" sz="2400" dirty="0">
                <a:solidFill>
                  <a:schemeClr val="accent2">
                    <a:lumMod val="60000"/>
                    <a:lumOff val="40000"/>
                  </a:schemeClr>
                </a:solidFill>
              </a:rPr>
              <a:t> = 5s)</a:t>
            </a:r>
          </a:p>
          <a:p>
            <a:pPr marL="457200" lvl="1"/>
            <a:endParaRPr lang="en-US" sz="2400" dirty="0">
              <a:solidFill>
                <a:schemeClr val="accent2">
                  <a:lumMod val="60000"/>
                  <a:lumOff val="40000"/>
                </a:schemeClr>
              </a:solidFill>
            </a:endParaRPr>
          </a:p>
          <a:p>
            <a:pPr marL="457200" lvl="1"/>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dirty="0">
                <a:solidFill>
                  <a:schemeClr val="accent2">
                    <a:lumMod val="60000"/>
                    <a:lumOff val="40000"/>
                  </a:schemeClr>
                </a:solidFill>
              </a:rPr>
              <a:t> </a:t>
            </a:r>
            <a:r>
              <a:rPr lang="en-US" sz="3200" dirty="0">
                <a:solidFill>
                  <a:schemeClr val="accent2">
                    <a:lumMod val="60000"/>
                    <a:lumOff val="40000"/>
                  </a:schemeClr>
                </a:solidFill>
              </a:rPr>
              <a:t>Latency</a:t>
            </a:r>
          </a:p>
          <a:p>
            <a:pPr marL="742950" lvl="1" indent="-285750">
              <a:buFont typeface="Arial" panose="020B0604020202020204" pitchFamily="34" charset="0"/>
              <a:buChar char="•"/>
            </a:pPr>
            <a:r>
              <a:rPr lang="en-US" sz="2400" dirty="0">
                <a:solidFill>
                  <a:schemeClr val="accent2">
                    <a:lumMod val="60000"/>
                    <a:lumOff val="40000"/>
                  </a:schemeClr>
                </a:solidFill>
              </a:rPr>
              <a:t>Definition: </a:t>
            </a:r>
            <a:r>
              <a:rPr lang="en-US" dirty="0">
                <a:solidFill>
                  <a:schemeClr val="accent2">
                    <a:lumMod val="60000"/>
                    <a:lumOff val="40000"/>
                  </a:schemeClr>
                </a:solidFill>
              </a:rPr>
              <a:t>The time it takes to complete a request or operation (usually in milliseconds).Why it's </a:t>
            </a:r>
            <a:r>
              <a:rPr lang="en-US" dirty="0" err="1">
                <a:solidFill>
                  <a:schemeClr val="accent2">
                    <a:lumMod val="60000"/>
                    <a:lumOff val="40000"/>
                  </a:schemeClr>
                </a:solidFill>
              </a:rPr>
              <a:t>important:High</a:t>
            </a:r>
            <a:r>
              <a:rPr lang="en-US" dirty="0">
                <a:solidFill>
                  <a:schemeClr val="accent2">
                    <a:lumMod val="60000"/>
                    <a:lumOff val="40000"/>
                  </a:schemeClr>
                </a:solidFill>
              </a:rPr>
              <a:t> latency = slow system = bad user </a:t>
            </a:r>
            <a:r>
              <a:rPr lang="en-US" dirty="0" err="1">
                <a:solidFill>
                  <a:schemeClr val="accent2">
                    <a:lumMod val="60000"/>
                    <a:lumOff val="40000"/>
                  </a:schemeClr>
                </a:solidFill>
              </a:rPr>
              <a:t>experience.Latency</a:t>
            </a:r>
            <a:r>
              <a:rPr lang="en-US" dirty="0">
                <a:solidFill>
                  <a:schemeClr val="accent2">
                    <a:lumMod val="60000"/>
                    <a:lumOff val="40000"/>
                  </a:schemeClr>
                </a:solidFill>
              </a:rPr>
              <a:t> is one of the "Golden Signals" in SRE</a:t>
            </a:r>
          </a:p>
          <a:p>
            <a:pPr marL="457200" lvl="1"/>
            <a:endParaRPr lang="en-US" dirty="0">
              <a:solidFill>
                <a:schemeClr val="accent2">
                  <a:lumMod val="60000"/>
                  <a:lumOff val="40000"/>
                </a:schemeClr>
              </a:solidFill>
            </a:endParaRPr>
          </a:p>
          <a:p>
            <a:pPr marL="457200" lvl="1"/>
            <a:r>
              <a:rPr lang="en-US" sz="2800" dirty="0">
                <a:solidFill>
                  <a:schemeClr val="accent2">
                    <a:lumMod val="60000"/>
                    <a:lumOff val="40000"/>
                  </a:schemeClr>
                </a:solidFill>
              </a:rPr>
              <a:t>High Diversity </a:t>
            </a:r>
          </a:p>
          <a:p>
            <a:pPr marL="457200" lvl="1"/>
            <a:endParaRPr lang="en-US" dirty="0">
              <a:solidFill>
                <a:schemeClr val="accent2">
                  <a:lumMod val="60000"/>
                  <a:lumOff val="40000"/>
                </a:schemeClr>
              </a:solidFill>
            </a:endParaRPr>
          </a:p>
          <a:p>
            <a:pPr marL="457200" lvl="1"/>
            <a:r>
              <a:rPr lang="en-US" dirty="0">
                <a:solidFill>
                  <a:schemeClr val="accent2">
                    <a:lumMod val="60000"/>
                    <a:lumOff val="40000"/>
                  </a:schemeClr>
                </a:solidFill>
              </a:rPr>
              <a:t>Definition: Monitoring a wide range of systems, services, and data </a:t>
            </a:r>
            <a:r>
              <a:rPr lang="en-US" dirty="0" err="1">
                <a:solidFill>
                  <a:schemeClr val="accent2">
                    <a:lumMod val="60000"/>
                    <a:lumOff val="40000"/>
                  </a:schemeClr>
                </a:solidFill>
              </a:rPr>
              <a:t>types.Why</a:t>
            </a:r>
            <a:r>
              <a:rPr lang="en-US" dirty="0">
                <a:solidFill>
                  <a:schemeClr val="accent2">
                    <a:lumMod val="60000"/>
                    <a:lumOff val="40000"/>
                  </a:schemeClr>
                </a:solidFill>
              </a:rPr>
              <a:t> it’s </a:t>
            </a:r>
            <a:r>
              <a:rPr lang="en-US" dirty="0" err="1">
                <a:solidFill>
                  <a:schemeClr val="accent2">
                    <a:lumMod val="60000"/>
                    <a:lumOff val="40000"/>
                  </a:schemeClr>
                </a:solidFill>
              </a:rPr>
              <a:t>important:Modern</a:t>
            </a:r>
            <a:r>
              <a:rPr lang="en-US" dirty="0">
                <a:solidFill>
                  <a:schemeClr val="accent2">
                    <a:lumMod val="60000"/>
                    <a:lumOff val="40000"/>
                  </a:schemeClr>
                </a:solidFill>
              </a:rPr>
              <a:t> systems are complex and </a:t>
            </a:r>
            <a:r>
              <a:rPr lang="en-US" dirty="0" err="1">
                <a:solidFill>
                  <a:schemeClr val="accent2">
                    <a:lumMod val="60000"/>
                    <a:lumOff val="40000"/>
                  </a:schemeClr>
                </a:solidFill>
              </a:rPr>
              <a:t>distributed.You</a:t>
            </a:r>
            <a:r>
              <a:rPr lang="en-US" dirty="0">
                <a:solidFill>
                  <a:schemeClr val="accent2">
                    <a:lumMod val="60000"/>
                    <a:lumOff val="40000"/>
                  </a:schemeClr>
                </a:solidFill>
              </a:rPr>
              <a:t> need metrics, logs, traces, and events </a:t>
            </a:r>
            <a:r>
              <a:rPr lang="en-US" dirty="0" err="1">
                <a:solidFill>
                  <a:schemeClr val="accent2">
                    <a:lumMod val="60000"/>
                    <a:lumOff val="40000"/>
                  </a:schemeClr>
                </a:solidFill>
              </a:rPr>
              <a:t>across:APIsMicroservicesNetworksDatabasesContainers</a:t>
            </a:r>
            <a:r>
              <a:rPr lang="en-US" dirty="0">
                <a:solidFill>
                  <a:schemeClr val="accent2">
                    <a:lumMod val="60000"/>
                    <a:lumOff val="40000"/>
                  </a:schemeClr>
                </a:solidFill>
              </a:rPr>
              <a:t> (Docker, Kubernetes)</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0217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 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4524315"/>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C7C9CB3-A352-4FA0-8831-9FAFB26AC579}"/>
              </a:ext>
            </a:extLst>
          </p:cNvPr>
          <p:cNvGraphicFramePr>
            <a:graphicFrameLocks noGrp="1"/>
          </p:cNvGraphicFramePr>
          <p:nvPr>
            <p:extLst>
              <p:ext uri="{D42A27DB-BD31-4B8C-83A1-F6EECF244321}">
                <p14:modId xmlns:p14="http://schemas.microsoft.com/office/powerpoint/2010/main" val="1900911543"/>
              </p:ext>
            </p:extLst>
          </p:nvPr>
        </p:nvGraphicFramePr>
        <p:xfrm>
          <a:off x="796421" y="2610125"/>
          <a:ext cx="15211929" cy="4901924"/>
        </p:xfrm>
        <a:graphic>
          <a:graphicData uri="http://schemas.openxmlformats.org/drawingml/2006/table">
            <a:tbl>
              <a:tblPr/>
              <a:tblGrid>
                <a:gridCol w="5070643">
                  <a:extLst>
                    <a:ext uri="{9D8B030D-6E8A-4147-A177-3AD203B41FA5}">
                      <a16:colId xmlns:a16="http://schemas.microsoft.com/office/drawing/2014/main" val="2750052917"/>
                    </a:ext>
                  </a:extLst>
                </a:gridCol>
                <a:gridCol w="5070643">
                  <a:extLst>
                    <a:ext uri="{9D8B030D-6E8A-4147-A177-3AD203B41FA5}">
                      <a16:colId xmlns:a16="http://schemas.microsoft.com/office/drawing/2014/main" val="2412752157"/>
                    </a:ext>
                  </a:extLst>
                </a:gridCol>
                <a:gridCol w="5070643">
                  <a:extLst>
                    <a:ext uri="{9D8B030D-6E8A-4147-A177-3AD203B41FA5}">
                      <a16:colId xmlns:a16="http://schemas.microsoft.com/office/drawing/2014/main" val="1626374525"/>
                    </a:ext>
                  </a:extLst>
                </a:gridCol>
              </a:tblGrid>
              <a:tr h="1225481">
                <a:tc>
                  <a:txBody>
                    <a:bodyPr/>
                    <a:lstStyle/>
                    <a:p>
                      <a:r>
                        <a:rPr lang="en-US" dirty="0"/>
                        <a:t>Concept</a:t>
                      </a:r>
                    </a:p>
                  </a:txBody>
                  <a:tcPr anchor="ctr">
                    <a:lnL>
                      <a:noFill/>
                    </a:lnL>
                    <a:lnR>
                      <a:noFill/>
                    </a:lnR>
                    <a:lnT>
                      <a:noFill/>
                    </a:lnT>
                    <a:lnB>
                      <a:noFill/>
                    </a:lnB>
                    <a:solidFill>
                      <a:schemeClr val="accent2">
                        <a:lumMod val="40000"/>
                        <a:lumOff val="60000"/>
                      </a:schemeClr>
                    </a:solidFill>
                  </a:tcPr>
                </a:tc>
                <a:tc>
                  <a:txBody>
                    <a:bodyPr/>
                    <a:lstStyle/>
                    <a:p>
                      <a:r>
                        <a:rPr lang="en-US" dirty="0"/>
                        <a:t>Meaning</a:t>
                      </a:r>
                    </a:p>
                  </a:txBody>
                  <a:tcPr anchor="ctr">
                    <a:lnL>
                      <a:noFill/>
                    </a:lnL>
                    <a:lnR>
                      <a:noFill/>
                    </a:lnR>
                    <a:lnT>
                      <a:noFill/>
                    </a:lnT>
                    <a:lnB>
                      <a:noFill/>
                    </a:lnB>
                    <a:solidFill>
                      <a:schemeClr val="accent2">
                        <a:lumMod val="40000"/>
                        <a:lumOff val="60000"/>
                      </a:schemeClr>
                    </a:solidFill>
                  </a:tcPr>
                </a:tc>
                <a:tc>
                  <a:txBody>
                    <a:bodyPr/>
                    <a:lstStyle/>
                    <a:p>
                      <a:r>
                        <a:rPr lang="en-US" dirty="0"/>
                        <a:t>Why It Matters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483613240"/>
                  </a:ext>
                </a:extLst>
              </a:tr>
              <a:tr h="1225481">
                <a:tc>
                  <a:txBody>
                    <a:bodyPr/>
                    <a:lstStyle/>
                    <a:p>
                      <a:r>
                        <a:rPr lang="en-US" dirty="0"/>
                        <a:t>High Resolution</a:t>
                      </a:r>
                    </a:p>
                  </a:txBody>
                  <a:tcPr anchor="ctr">
                    <a:lnL>
                      <a:noFill/>
                    </a:lnL>
                    <a:lnR>
                      <a:noFill/>
                    </a:lnR>
                    <a:lnT>
                      <a:noFill/>
                    </a:lnT>
                    <a:lnB>
                      <a:noFill/>
                    </a:lnB>
                    <a:solidFill>
                      <a:schemeClr val="accent2">
                        <a:lumMod val="40000"/>
                        <a:lumOff val="60000"/>
                      </a:schemeClr>
                    </a:solidFill>
                  </a:tcPr>
                </a:tc>
                <a:tc>
                  <a:txBody>
                    <a:bodyPr/>
                    <a:lstStyle/>
                    <a:p>
                      <a:r>
                        <a:rPr lang="en-US"/>
                        <a:t>Frequent data collection</a:t>
                      </a:r>
                    </a:p>
                  </a:txBody>
                  <a:tcPr anchor="ctr">
                    <a:lnL>
                      <a:noFill/>
                    </a:lnL>
                    <a:lnR>
                      <a:noFill/>
                    </a:lnR>
                    <a:lnT>
                      <a:noFill/>
                    </a:lnT>
                    <a:lnB>
                      <a:noFill/>
                    </a:lnB>
                    <a:solidFill>
                      <a:schemeClr val="accent2">
                        <a:lumMod val="40000"/>
                        <a:lumOff val="60000"/>
                      </a:schemeClr>
                    </a:solidFill>
                  </a:tcPr>
                </a:tc>
                <a:tc>
                  <a:txBody>
                    <a:bodyPr/>
                    <a:lstStyle/>
                    <a:p>
                      <a:r>
                        <a:rPr lang="en-US"/>
                        <a:t>Better detection + faster alert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069027076"/>
                  </a:ext>
                </a:extLst>
              </a:tr>
              <a:tr h="1225481">
                <a:tc>
                  <a:txBody>
                    <a:bodyPr/>
                    <a:lstStyle/>
                    <a:p>
                      <a:r>
                        <a:rPr lang="en-US"/>
                        <a:t>Latency</a:t>
                      </a:r>
                    </a:p>
                  </a:txBody>
                  <a:tcPr anchor="ctr">
                    <a:lnL>
                      <a:noFill/>
                    </a:lnL>
                    <a:lnR>
                      <a:noFill/>
                    </a:lnR>
                    <a:lnT>
                      <a:noFill/>
                    </a:lnT>
                    <a:lnB>
                      <a:noFill/>
                    </a:lnB>
                    <a:solidFill>
                      <a:schemeClr val="accent2">
                        <a:lumMod val="40000"/>
                        <a:lumOff val="60000"/>
                      </a:schemeClr>
                    </a:solidFill>
                  </a:tcPr>
                </a:tc>
                <a:tc>
                  <a:txBody>
                    <a:bodyPr/>
                    <a:lstStyle/>
                    <a:p>
                      <a:r>
                        <a:rPr lang="en-US" dirty="0"/>
                        <a:t>Delay in response time</a:t>
                      </a:r>
                    </a:p>
                  </a:txBody>
                  <a:tcPr anchor="ctr">
                    <a:lnL>
                      <a:noFill/>
                    </a:lnL>
                    <a:lnR>
                      <a:noFill/>
                    </a:lnR>
                    <a:lnT>
                      <a:noFill/>
                    </a:lnT>
                    <a:lnB>
                      <a:noFill/>
                    </a:lnB>
                    <a:solidFill>
                      <a:schemeClr val="accent2">
                        <a:lumMod val="40000"/>
                        <a:lumOff val="60000"/>
                      </a:schemeClr>
                    </a:solidFill>
                  </a:tcPr>
                </a:tc>
                <a:tc>
                  <a:txBody>
                    <a:bodyPr/>
                    <a:lstStyle/>
                    <a:p>
                      <a:r>
                        <a:rPr lang="en-US" dirty="0"/>
                        <a:t>Impacts user experience</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671143262"/>
                  </a:ext>
                </a:extLst>
              </a:tr>
              <a:tr h="1225481">
                <a:tc>
                  <a:txBody>
                    <a:bodyPr/>
                    <a:lstStyle/>
                    <a:p>
                      <a:r>
                        <a:rPr lang="en-US"/>
                        <a:t>High Diversity</a:t>
                      </a:r>
                    </a:p>
                  </a:txBody>
                  <a:tcPr anchor="ctr">
                    <a:lnL>
                      <a:noFill/>
                    </a:lnL>
                    <a:lnR>
                      <a:noFill/>
                    </a:lnR>
                    <a:lnT>
                      <a:noFill/>
                    </a:lnT>
                    <a:lnB>
                      <a:noFill/>
                    </a:lnB>
                    <a:solidFill>
                      <a:schemeClr val="accent2">
                        <a:lumMod val="40000"/>
                        <a:lumOff val="60000"/>
                      </a:schemeClr>
                    </a:solidFill>
                  </a:tcPr>
                </a:tc>
                <a:tc>
                  <a:txBody>
                    <a:bodyPr/>
                    <a:lstStyle/>
                    <a:p>
                      <a:r>
                        <a:rPr lang="en-US" dirty="0"/>
                        <a:t>Multiple data types &amp; sources</a:t>
                      </a:r>
                    </a:p>
                  </a:txBody>
                  <a:tcPr anchor="ctr">
                    <a:lnL>
                      <a:noFill/>
                    </a:lnL>
                    <a:lnR>
                      <a:noFill/>
                    </a:lnR>
                    <a:lnT>
                      <a:noFill/>
                    </a:lnT>
                    <a:lnB>
                      <a:noFill/>
                    </a:lnB>
                    <a:solidFill>
                      <a:schemeClr val="accent2">
                        <a:lumMod val="40000"/>
                        <a:lumOff val="60000"/>
                      </a:schemeClr>
                    </a:solidFill>
                  </a:tcPr>
                </a:tc>
                <a:tc>
                  <a:txBody>
                    <a:bodyPr/>
                    <a:lstStyle/>
                    <a:p>
                      <a:r>
                        <a:rPr lang="en-US" dirty="0"/>
                        <a:t>Full system observability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704882787"/>
                  </a:ext>
                </a:extLst>
              </a:tr>
            </a:tbl>
          </a:graphicData>
        </a:graphic>
      </p:graphicFrame>
    </p:spTree>
    <p:extLst>
      <p:ext uri="{BB962C8B-B14F-4D97-AF65-F5344CB8AC3E}">
        <p14:creationId xmlns:p14="http://schemas.microsoft.com/office/powerpoint/2010/main" val="4098127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186309"/>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E3750DB-A0E4-1D74-6BC2-C2EA99167B35}"/>
              </a:ext>
            </a:extLst>
          </p:cNvPr>
          <p:cNvGraphicFramePr>
            <a:graphicFrameLocks noGrp="1"/>
          </p:cNvGraphicFramePr>
          <p:nvPr>
            <p:extLst>
              <p:ext uri="{D42A27DB-BD31-4B8C-83A1-F6EECF244321}">
                <p14:modId xmlns:p14="http://schemas.microsoft.com/office/powerpoint/2010/main" val="966973676"/>
              </p:ext>
            </p:extLst>
          </p:nvPr>
        </p:nvGraphicFramePr>
        <p:xfrm>
          <a:off x="914400" y="1717220"/>
          <a:ext cx="16471900" cy="7623626"/>
        </p:xfrm>
        <a:graphic>
          <a:graphicData uri="http://schemas.openxmlformats.org/drawingml/2006/table">
            <a:tbl>
              <a:tblPr/>
              <a:tblGrid>
                <a:gridCol w="4117975">
                  <a:extLst>
                    <a:ext uri="{9D8B030D-6E8A-4147-A177-3AD203B41FA5}">
                      <a16:colId xmlns:a16="http://schemas.microsoft.com/office/drawing/2014/main" val="246970154"/>
                    </a:ext>
                  </a:extLst>
                </a:gridCol>
                <a:gridCol w="4117975">
                  <a:extLst>
                    <a:ext uri="{9D8B030D-6E8A-4147-A177-3AD203B41FA5}">
                      <a16:colId xmlns:a16="http://schemas.microsoft.com/office/drawing/2014/main" val="1970563998"/>
                    </a:ext>
                  </a:extLst>
                </a:gridCol>
                <a:gridCol w="4117975">
                  <a:extLst>
                    <a:ext uri="{9D8B030D-6E8A-4147-A177-3AD203B41FA5}">
                      <a16:colId xmlns:a16="http://schemas.microsoft.com/office/drawing/2014/main" val="2071098176"/>
                    </a:ext>
                  </a:extLst>
                </a:gridCol>
                <a:gridCol w="4117975">
                  <a:extLst>
                    <a:ext uri="{9D8B030D-6E8A-4147-A177-3AD203B41FA5}">
                      <a16:colId xmlns:a16="http://schemas.microsoft.com/office/drawing/2014/main" val="2722980438"/>
                    </a:ext>
                  </a:extLst>
                </a:gridCol>
              </a:tblGrid>
              <a:tr h="469146">
                <a:tc>
                  <a:txBody>
                    <a:bodyPr/>
                    <a:lstStyle/>
                    <a:p>
                      <a:r>
                        <a:rPr lang="en-US" dirty="0"/>
                        <a:t>🔢 No.</a:t>
                      </a:r>
                    </a:p>
                  </a:txBody>
                  <a:tcPr anchor="ctr">
                    <a:lnL>
                      <a:noFill/>
                    </a:lnL>
                    <a:lnR>
                      <a:noFill/>
                    </a:lnR>
                    <a:lnT>
                      <a:noFill/>
                    </a:lnT>
                    <a:lnB>
                      <a:noFill/>
                    </a:lnB>
                    <a:solidFill>
                      <a:schemeClr val="accent2">
                        <a:lumMod val="40000"/>
                        <a:lumOff val="60000"/>
                      </a:schemeClr>
                    </a:solidFill>
                  </a:tcPr>
                </a:tc>
                <a:tc>
                  <a:txBody>
                    <a:bodyPr/>
                    <a:lstStyle/>
                    <a:p>
                      <a:r>
                        <a:rPr lang="en-US"/>
                        <a:t>🧩 Component</a:t>
                      </a:r>
                    </a:p>
                  </a:txBody>
                  <a:tcPr anchor="ctr">
                    <a:lnL>
                      <a:noFill/>
                    </a:lnL>
                    <a:lnR>
                      <a:noFill/>
                    </a:lnR>
                    <a:lnT>
                      <a:noFill/>
                    </a:lnT>
                    <a:lnB>
                      <a:noFill/>
                    </a:lnB>
                    <a:solidFill>
                      <a:schemeClr val="accent2">
                        <a:lumMod val="40000"/>
                        <a:lumOff val="60000"/>
                      </a:schemeClr>
                    </a:solidFill>
                  </a:tcPr>
                </a:tc>
                <a:tc>
                  <a:txBody>
                    <a:bodyPr/>
                    <a:lstStyle/>
                    <a:p>
                      <a:r>
                        <a:rPr lang="en-US"/>
                        <a:t>📝 Description</a:t>
                      </a:r>
                    </a:p>
                  </a:txBody>
                  <a:tcPr anchor="ctr">
                    <a:lnL>
                      <a:noFill/>
                    </a:lnL>
                    <a:lnR>
                      <a:noFill/>
                    </a:lnR>
                    <a:lnT>
                      <a:noFill/>
                    </a:lnT>
                    <a:lnB>
                      <a:noFill/>
                    </a:lnB>
                    <a:solidFill>
                      <a:schemeClr val="accent2">
                        <a:lumMod val="40000"/>
                        <a:lumOff val="60000"/>
                      </a:schemeClr>
                    </a:solidFill>
                  </a:tcPr>
                </a:tc>
                <a:tc>
                  <a:txBody>
                    <a:bodyPr/>
                    <a:lstStyle/>
                    <a:p>
                      <a:r>
                        <a:rPr lang="en-US"/>
                        <a:t>🛠️ Common Tools/Examples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028579275"/>
                  </a:ext>
                </a:extLst>
              </a:tr>
              <a:tr h="821006">
                <a:tc>
                  <a:txBody>
                    <a:bodyPr/>
                    <a:lstStyle/>
                    <a:p>
                      <a:r>
                        <a:rPr lang="en-US"/>
                        <a:t>1</a:t>
                      </a:r>
                    </a:p>
                  </a:txBody>
                  <a:tcPr anchor="ctr">
                    <a:lnL>
                      <a:noFill/>
                    </a:lnL>
                    <a:lnR>
                      <a:noFill/>
                    </a:lnR>
                    <a:lnT>
                      <a:noFill/>
                    </a:lnT>
                    <a:lnB>
                      <a:noFill/>
                    </a:lnB>
                    <a:solidFill>
                      <a:schemeClr val="accent2">
                        <a:lumMod val="40000"/>
                        <a:lumOff val="60000"/>
                      </a:schemeClr>
                    </a:solidFill>
                  </a:tcPr>
                </a:tc>
                <a:tc>
                  <a:txBody>
                    <a:bodyPr/>
                    <a:lstStyle/>
                    <a:p>
                      <a:r>
                        <a:rPr lang="en-US" b="1"/>
                        <a:t>Metrics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numeric data like CPU, memory, response time</a:t>
                      </a:r>
                    </a:p>
                  </a:txBody>
                  <a:tcPr anchor="ctr">
                    <a:lnL>
                      <a:noFill/>
                    </a:lnL>
                    <a:lnR>
                      <a:noFill/>
                    </a:lnR>
                    <a:lnT>
                      <a:noFill/>
                    </a:lnT>
                    <a:lnB>
                      <a:noFill/>
                    </a:lnB>
                    <a:solidFill>
                      <a:schemeClr val="accent2">
                        <a:lumMod val="40000"/>
                        <a:lumOff val="60000"/>
                      </a:schemeClr>
                    </a:solidFill>
                  </a:tcPr>
                </a:tc>
                <a:tc>
                  <a:txBody>
                    <a:bodyPr/>
                    <a:lstStyle/>
                    <a:p>
                      <a:r>
                        <a:rPr lang="en-US"/>
                        <a:t>Prometheus, Telegraf, Datadog Agent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499379400"/>
                  </a:ext>
                </a:extLst>
              </a:tr>
              <a:tr h="469146">
                <a:tc>
                  <a:txBody>
                    <a:bodyPr/>
                    <a:lstStyle/>
                    <a:p>
                      <a:r>
                        <a:rPr lang="en-US" dirty="0"/>
                        <a:t>2</a:t>
                      </a:r>
                    </a:p>
                  </a:txBody>
                  <a:tcPr anchor="ctr">
                    <a:lnL>
                      <a:noFill/>
                    </a:lnL>
                    <a:lnR>
                      <a:noFill/>
                    </a:lnR>
                    <a:lnT>
                      <a:noFill/>
                    </a:lnT>
                    <a:lnB>
                      <a:noFill/>
                    </a:lnB>
                    <a:solidFill>
                      <a:schemeClr val="accent2">
                        <a:lumMod val="40000"/>
                        <a:lumOff val="60000"/>
                      </a:schemeClr>
                    </a:solidFill>
                  </a:tcPr>
                </a:tc>
                <a:tc>
                  <a:txBody>
                    <a:bodyPr/>
                    <a:lstStyle/>
                    <a:p>
                      <a:r>
                        <a:rPr lang="en-US" b="1"/>
                        <a:t>Time Series Database</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time-based metric data</a:t>
                      </a:r>
                    </a:p>
                  </a:txBody>
                  <a:tcPr anchor="ctr">
                    <a:lnL>
                      <a:noFill/>
                    </a:lnL>
                    <a:lnR>
                      <a:noFill/>
                    </a:lnR>
                    <a:lnT>
                      <a:noFill/>
                    </a:lnT>
                    <a:lnB>
                      <a:noFill/>
                    </a:lnB>
                    <a:solidFill>
                      <a:schemeClr val="accent2">
                        <a:lumMod val="40000"/>
                        <a:lumOff val="60000"/>
                      </a:schemeClr>
                    </a:solidFill>
                  </a:tcPr>
                </a:tc>
                <a:tc>
                  <a:txBody>
                    <a:bodyPr/>
                    <a:lstStyle/>
                    <a:p>
                      <a:r>
                        <a:rPr lang="en-US"/>
                        <a:t>Prometheus, InfluxDB, VictoriaMetrics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792550686"/>
                  </a:ext>
                </a:extLst>
              </a:tr>
              <a:tr h="469146">
                <a:tc>
                  <a:txBody>
                    <a:bodyPr/>
                    <a:lstStyle/>
                    <a:p>
                      <a:r>
                        <a:rPr lang="en-US"/>
                        <a:t>3</a:t>
                      </a:r>
                    </a:p>
                  </a:txBody>
                  <a:tcPr anchor="ctr">
                    <a:lnL>
                      <a:noFill/>
                    </a:lnL>
                    <a:lnR>
                      <a:noFill/>
                    </a:lnR>
                    <a:lnT>
                      <a:noFill/>
                    </a:lnT>
                    <a:lnB>
                      <a:noFill/>
                    </a:lnB>
                    <a:solidFill>
                      <a:schemeClr val="accent2">
                        <a:lumMod val="40000"/>
                        <a:lumOff val="60000"/>
                      </a:schemeClr>
                    </a:solidFill>
                  </a:tcPr>
                </a:tc>
                <a:tc>
                  <a:txBody>
                    <a:bodyPr/>
                    <a:lstStyle/>
                    <a:p>
                      <a:r>
                        <a:rPr lang="en-US" b="1"/>
                        <a:t>Visualization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a:t>Shows data in graphs and dashboards</a:t>
                      </a:r>
                    </a:p>
                  </a:txBody>
                  <a:tcPr anchor="ctr">
                    <a:lnL>
                      <a:noFill/>
                    </a:lnL>
                    <a:lnR>
                      <a:noFill/>
                    </a:lnR>
                    <a:lnT>
                      <a:noFill/>
                    </a:lnT>
                    <a:lnB>
                      <a:noFill/>
                    </a:lnB>
                    <a:solidFill>
                      <a:schemeClr val="accent2">
                        <a:lumMod val="40000"/>
                        <a:lumOff val="60000"/>
                      </a:schemeClr>
                    </a:solidFill>
                  </a:tcPr>
                </a:tc>
                <a:tc>
                  <a:txBody>
                    <a:bodyPr/>
                    <a:lstStyle/>
                    <a:p>
                      <a:r>
                        <a:rPr lang="en-US"/>
                        <a:t>Grafana, Kibana, Datadog UI</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08789709"/>
                  </a:ext>
                </a:extLst>
              </a:tr>
              <a:tr h="821006">
                <a:tc>
                  <a:txBody>
                    <a:bodyPr/>
                    <a:lstStyle/>
                    <a:p>
                      <a:r>
                        <a:rPr lang="en-US" dirty="0"/>
                        <a:t>4</a:t>
                      </a:r>
                    </a:p>
                  </a:txBody>
                  <a:tcPr anchor="ctr">
                    <a:lnL>
                      <a:noFill/>
                    </a:lnL>
                    <a:lnR>
                      <a:noFill/>
                    </a:lnR>
                    <a:lnT>
                      <a:noFill/>
                    </a:lnT>
                    <a:lnB>
                      <a:noFill/>
                    </a:lnB>
                    <a:solidFill>
                      <a:schemeClr val="accent2">
                        <a:lumMod val="40000"/>
                        <a:lumOff val="60000"/>
                      </a:schemeClr>
                    </a:solidFill>
                  </a:tcPr>
                </a:tc>
                <a:tc>
                  <a:txBody>
                    <a:bodyPr/>
                    <a:lstStyle/>
                    <a:p>
                      <a:r>
                        <a:rPr lang="en-US" b="1"/>
                        <a:t>Alerting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Sends alerts when thresholds or issues occur</a:t>
                      </a:r>
                    </a:p>
                  </a:txBody>
                  <a:tcPr anchor="ctr">
                    <a:lnL>
                      <a:noFill/>
                    </a:lnL>
                    <a:lnR>
                      <a:noFill/>
                    </a:lnR>
                    <a:lnT>
                      <a:noFill/>
                    </a:lnT>
                    <a:lnB>
                      <a:noFill/>
                    </a:lnB>
                    <a:solidFill>
                      <a:schemeClr val="accent2">
                        <a:lumMod val="40000"/>
                        <a:lumOff val="60000"/>
                      </a:schemeClr>
                    </a:solidFill>
                  </a:tcPr>
                </a:tc>
                <a:tc>
                  <a:txBody>
                    <a:bodyPr/>
                    <a:lstStyle/>
                    <a:p>
                      <a:r>
                        <a:rPr lang="en-US"/>
                        <a:t>Alertmanager, Grafana Alerts, PagerDuty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244979616"/>
                  </a:ext>
                </a:extLst>
              </a:tr>
              <a:tr h="821006">
                <a:tc>
                  <a:txBody>
                    <a:bodyPr/>
                    <a:lstStyle/>
                    <a:p>
                      <a:r>
                        <a:rPr lang="en-US"/>
                        <a:t>5</a:t>
                      </a:r>
                    </a:p>
                  </a:txBody>
                  <a:tcPr anchor="ctr">
                    <a:lnL>
                      <a:noFill/>
                    </a:lnL>
                    <a:lnR>
                      <a:noFill/>
                    </a:lnR>
                    <a:lnT>
                      <a:noFill/>
                    </a:lnT>
                    <a:lnB>
                      <a:noFill/>
                    </a:lnB>
                    <a:solidFill>
                      <a:schemeClr val="accent2">
                        <a:lumMod val="40000"/>
                        <a:lumOff val="60000"/>
                      </a:schemeClr>
                    </a:solidFill>
                  </a:tcPr>
                </a:tc>
                <a:tc>
                  <a:txBody>
                    <a:bodyPr/>
                    <a:lstStyle/>
                    <a:p>
                      <a:r>
                        <a:rPr lang="en-US" b="1"/>
                        <a:t>Log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logs from systems and applications</a:t>
                      </a:r>
                    </a:p>
                  </a:txBody>
                  <a:tcPr anchor="ctr">
                    <a:lnL>
                      <a:noFill/>
                    </a:lnL>
                    <a:lnR>
                      <a:noFill/>
                    </a:lnR>
                    <a:lnT>
                      <a:noFill/>
                    </a:lnT>
                    <a:lnB>
                      <a:noFill/>
                    </a:lnB>
                    <a:solidFill>
                      <a:schemeClr val="accent2">
                        <a:lumMod val="40000"/>
                        <a:lumOff val="60000"/>
                      </a:schemeClr>
                    </a:solidFill>
                  </a:tcPr>
                </a:tc>
                <a:tc>
                  <a:txBody>
                    <a:bodyPr/>
                    <a:lstStyle/>
                    <a:p>
                      <a:r>
                        <a:rPr lang="en-US"/>
                        <a:t>Fluentd, Filebeat, Logstash</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11541430"/>
                  </a:ext>
                </a:extLst>
              </a:tr>
              <a:tr h="469146">
                <a:tc>
                  <a:txBody>
                    <a:bodyPr/>
                    <a:lstStyle/>
                    <a:p>
                      <a:r>
                        <a:rPr lang="en-US" dirty="0"/>
                        <a:t>6</a:t>
                      </a:r>
                    </a:p>
                  </a:txBody>
                  <a:tcPr anchor="ctr">
                    <a:lnL>
                      <a:noFill/>
                    </a:lnL>
                    <a:lnR>
                      <a:noFill/>
                    </a:lnR>
                    <a:lnT>
                      <a:noFill/>
                    </a:lnT>
                    <a:lnB>
                      <a:noFill/>
                    </a:lnB>
                    <a:solidFill>
                      <a:schemeClr val="accent2">
                        <a:lumMod val="40000"/>
                        <a:lumOff val="60000"/>
                      </a:schemeClr>
                    </a:solidFill>
                  </a:tcPr>
                </a:tc>
                <a:tc>
                  <a:txBody>
                    <a:bodyPr/>
                    <a:lstStyle/>
                    <a:p>
                      <a:r>
                        <a:rPr lang="en-US" b="1"/>
                        <a:t>Log Storage &amp; Search</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logs and allows fast search/filter</a:t>
                      </a:r>
                    </a:p>
                  </a:txBody>
                  <a:tcPr anchor="ctr">
                    <a:lnL>
                      <a:noFill/>
                    </a:lnL>
                    <a:lnR>
                      <a:noFill/>
                    </a:lnR>
                    <a:lnT>
                      <a:noFill/>
                    </a:lnT>
                    <a:lnB>
                      <a:noFill/>
                    </a:lnB>
                    <a:solidFill>
                      <a:schemeClr val="accent2">
                        <a:lumMod val="40000"/>
                        <a:lumOff val="60000"/>
                      </a:schemeClr>
                    </a:solidFill>
                  </a:tcPr>
                </a:tc>
                <a:tc>
                  <a:txBody>
                    <a:bodyPr/>
                    <a:lstStyle/>
                    <a:p>
                      <a:r>
                        <a:rPr lang="en-US"/>
                        <a:t>Elasticsearch, Loki, Graylog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992248313"/>
                  </a:ext>
                </a:extLst>
              </a:tr>
              <a:tr h="821006">
                <a:tc>
                  <a:txBody>
                    <a:bodyPr/>
                    <a:lstStyle/>
                    <a:p>
                      <a:r>
                        <a:rPr lang="en-US"/>
                        <a:t>7</a:t>
                      </a:r>
                    </a:p>
                  </a:txBody>
                  <a:tcPr anchor="ctr">
                    <a:lnL>
                      <a:noFill/>
                    </a:lnL>
                    <a:lnR>
                      <a:noFill/>
                    </a:lnR>
                    <a:lnT>
                      <a:noFill/>
                    </a:lnT>
                    <a:lnB>
                      <a:noFill/>
                    </a:lnB>
                    <a:solidFill>
                      <a:schemeClr val="accent2">
                        <a:lumMod val="40000"/>
                        <a:lumOff val="60000"/>
                      </a:schemeClr>
                    </a:solidFill>
                  </a:tcPr>
                </a:tc>
                <a:tc>
                  <a:txBody>
                    <a:bodyPr/>
                    <a:lstStyle/>
                    <a:p>
                      <a:r>
                        <a:rPr lang="en-US" b="1"/>
                        <a:t>Tracing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Follows a single request across multiple services</a:t>
                      </a:r>
                    </a:p>
                  </a:txBody>
                  <a:tcPr anchor="ctr">
                    <a:lnL>
                      <a:noFill/>
                    </a:lnL>
                    <a:lnR>
                      <a:noFill/>
                    </a:lnR>
                    <a:lnT>
                      <a:noFill/>
                    </a:lnT>
                    <a:lnB>
                      <a:noFill/>
                    </a:lnB>
                    <a:solidFill>
                      <a:schemeClr val="accent2">
                        <a:lumMod val="40000"/>
                        <a:lumOff val="60000"/>
                      </a:schemeClr>
                    </a:solidFill>
                  </a:tcPr>
                </a:tc>
                <a:tc>
                  <a:txBody>
                    <a:bodyPr/>
                    <a:lstStyle/>
                    <a:p>
                      <a:r>
                        <a:rPr lang="en-US"/>
                        <a:t>Jaeger, Zipkin, OpenTelemetry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39613767"/>
                  </a:ext>
                </a:extLst>
              </a:tr>
              <a:tr h="821006">
                <a:tc>
                  <a:txBody>
                    <a:bodyPr/>
                    <a:lstStyle/>
                    <a:p>
                      <a:r>
                        <a:rPr lang="en-US" dirty="0"/>
                        <a:t>8</a:t>
                      </a:r>
                    </a:p>
                  </a:txBody>
                  <a:tcPr anchor="ctr">
                    <a:lnL>
                      <a:noFill/>
                    </a:lnL>
                    <a:lnR>
                      <a:noFill/>
                    </a:lnR>
                    <a:lnT>
                      <a:noFill/>
                    </a:lnT>
                    <a:lnB>
                      <a:noFill/>
                    </a:lnB>
                    <a:solidFill>
                      <a:schemeClr val="accent2">
                        <a:lumMod val="40000"/>
                        <a:lumOff val="60000"/>
                      </a:schemeClr>
                    </a:solidFill>
                  </a:tcPr>
                </a:tc>
                <a:tc>
                  <a:txBody>
                    <a:bodyPr/>
                    <a:lstStyle/>
                    <a:p>
                      <a:r>
                        <a:rPr lang="en-US" b="1" dirty="0"/>
                        <a:t>Monitoring Agent</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Installed on nodes/services to expose metrics</a:t>
                      </a:r>
                    </a:p>
                  </a:txBody>
                  <a:tcPr anchor="ctr">
                    <a:lnL>
                      <a:noFill/>
                    </a:lnL>
                    <a:lnR>
                      <a:noFill/>
                    </a:lnR>
                    <a:lnT>
                      <a:noFill/>
                    </a:lnT>
                    <a:lnB>
                      <a:noFill/>
                    </a:lnB>
                    <a:solidFill>
                      <a:schemeClr val="accent2">
                        <a:lumMod val="40000"/>
                        <a:lumOff val="60000"/>
                      </a:schemeClr>
                    </a:solidFill>
                  </a:tcPr>
                </a:tc>
                <a:tc>
                  <a:txBody>
                    <a:bodyPr/>
                    <a:lstStyle/>
                    <a:p>
                      <a:r>
                        <a:rPr lang="en-US"/>
                        <a:t>Node Exporter, cAdvisor, WMI Exporter</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443576414"/>
                  </a:ext>
                </a:extLst>
              </a:tr>
              <a:tr h="821006">
                <a:tc>
                  <a:txBody>
                    <a:bodyPr/>
                    <a:lstStyle/>
                    <a:p>
                      <a:r>
                        <a:rPr lang="en-US"/>
                        <a:t>9</a:t>
                      </a:r>
                    </a:p>
                  </a:txBody>
                  <a:tcPr anchor="ctr">
                    <a:lnL>
                      <a:noFill/>
                    </a:lnL>
                    <a:lnR>
                      <a:noFill/>
                    </a:lnR>
                    <a:lnT>
                      <a:noFill/>
                    </a:lnT>
                    <a:lnB>
                      <a:noFill/>
                    </a:lnB>
                    <a:solidFill>
                      <a:schemeClr val="accent2">
                        <a:lumMod val="40000"/>
                        <a:lumOff val="60000"/>
                      </a:schemeClr>
                    </a:solidFill>
                  </a:tcPr>
                </a:tc>
                <a:tc>
                  <a:txBody>
                    <a:bodyPr/>
                    <a:lstStyle/>
                    <a:p>
                      <a:r>
                        <a:rPr lang="en-US" b="1" dirty="0"/>
                        <a:t>Synthetic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behavior to test service availability</a:t>
                      </a:r>
                    </a:p>
                  </a:txBody>
                  <a:tcPr anchor="ctr">
                    <a:lnL>
                      <a:noFill/>
                    </a:lnL>
                    <a:lnR>
                      <a:noFill/>
                    </a:lnR>
                    <a:lnT>
                      <a:noFill/>
                    </a:lnT>
                    <a:lnB>
                      <a:noFill/>
                    </a:lnB>
                    <a:solidFill>
                      <a:schemeClr val="accent2">
                        <a:lumMod val="40000"/>
                        <a:lumOff val="60000"/>
                      </a:schemeClr>
                    </a:solidFill>
                  </a:tcPr>
                </a:tc>
                <a:tc>
                  <a:txBody>
                    <a:bodyPr/>
                    <a:lstStyle/>
                    <a:p>
                      <a:r>
                        <a:rPr lang="en-US"/>
                        <a:t>Blackbox Exporter, Pingdom, UptimeRobot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7410546"/>
                  </a:ext>
                </a:extLst>
              </a:tr>
              <a:tr h="821006">
                <a:tc>
                  <a:txBody>
                    <a:bodyPr/>
                    <a:lstStyle/>
                    <a:p>
                      <a:r>
                        <a:rPr lang="en-US"/>
                        <a:t>10</a:t>
                      </a:r>
                    </a:p>
                  </a:txBody>
                  <a:tcPr anchor="ctr">
                    <a:lnL>
                      <a:noFill/>
                    </a:lnL>
                    <a:lnR>
                      <a:noFill/>
                    </a:lnR>
                    <a:lnT>
                      <a:noFill/>
                    </a:lnT>
                    <a:lnB>
                      <a:noFill/>
                    </a:lnB>
                    <a:solidFill>
                      <a:schemeClr val="accent2">
                        <a:lumMod val="40000"/>
                        <a:lumOff val="60000"/>
                      </a:schemeClr>
                    </a:solidFill>
                  </a:tcPr>
                </a:tc>
                <a:tc>
                  <a:txBody>
                    <a:bodyPr/>
                    <a:lstStyle/>
                    <a:p>
                      <a:r>
                        <a:rPr lang="en-US" b="1"/>
                        <a:t>Event Processor</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Reacts to events like service restart or log error</a:t>
                      </a:r>
                    </a:p>
                  </a:txBody>
                  <a:tcPr anchor="ctr">
                    <a:lnL>
                      <a:noFill/>
                    </a:lnL>
                    <a:lnR>
                      <a:noFill/>
                    </a:lnR>
                    <a:lnT>
                      <a:noFill/>
                    </a:lnT>
                    <a:lnB>
                      <a:noFill/>
                    </a:lnB>
                    <a:solidFill>
                      <a:schemeClr val="accent2">
                        <a:lumMod val="40000"/>
                        <a:lumOff val="60000"/>
                      </a:schemeClr>
                    </a:solidFill>
                  </a:tcPr>
                </a:tc>
                <a:tc>
                  <a:txBody>
                    <a:bodyPr/>
                    <a:lstStyle/>
                    <a:p>
                      <a:r>
                        <a:rPr lang="en-US" dirty="0" err="1"/>
                        <a:t>Kapacitor</a:t>
                      </a:r>
                      <a:r>
                        <a:rPr lang="en-US" dirty="0"/>
                        <a:t>, Amazon </a:t>
                      </a:r>
                      <a:r>
                        <a:rPr lang="en-US" dirty="0" err="1"/>
                        <a:t>EventBridge</a:t>
                      </a:r>
                      <a:r>
                        <a:rPr lang="en-US" dirty="0"/>
                        <a:t>, Prometheus rules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11339148"/>
                  </a:ext>
                </a:extLst>
              </a:tr>
            </a:tbl>
          </a:graphicData>
        </a:graphic>
      </p:graphicFrame>
    </p:spTree>
    <p:extLst>
      <p:ext uri="{BB962C8B-B14F-4D97-AF65-F5344CB8AC3E}">
        <p14:creationId xmlns:p14="http://schemas.microsoft.com/office/powerpoint/2010/main" val="2870845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755969"/>
          </a:xfrm>
          <a:prstGeom prst="rect">
            <a:avLst/>
          </a:prstGeom>
          <a:noFill/>
        </p:spPr>
        <p:txBody>
          <a:bodyPr wrap="square">
            <a:spAutoFit/>
          </a:bodyPr>
          <a:lstStyle/>
          <a:p>
            <a:pPr marL="457200" lvl="1"/>
            <a:r>
              <a:rPr lang="en-US" dirty="0">
                <a:solidFill>
                  <a:schemeClr val="accent2">
                    <a:lumMod val="60000"/>
                    <a:lumOff val="40000"/>
                  </a:schemeClr>
                </a:solidFill>
              </a:rPr>
              <a:t>| **Timestamp**       | **Metric Name**     | **Value** | **Labels (Tags)** |</a:t>
            </a:r>
          </a:p>
          <a:p>
            <a:pPr marL="457200" lvl="1"/>
            <a:r>
              <a:rPr lang="en-US" dirty="0">
                <a:solidFill>
                  <a:schemeClr val="accent2">
                    <a:lumMod val="60000"/>
                    <a:lumOff val="40000"/>
                  </a:schemeClr>
                </a:solidFill>
              </a:rPr>
              <a:t>| ------------------- | ------------------- | --------- | ----------------- |</a:t>
            </a:r>
          </a:p>
          <a:p>
            <a:pPr marL="457200" lvl="1"/>
            <a:r>
              <a:rPr lang="en-US" dirty="0">
                <a:solidFill>
                  <a:schemeClr val="accent2">
                    <a:lumMod val="60000"/>
                    <a:lumOff val="40000"/>
                  </a:schemeClr>
                </a:solidFill>
              </a:rPr>
              <a:t>| 2025-07-16 00:00:00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23.5      | server="server1"  |</a:t>
            </a:r>
          </a:p>
          <a:p>
            <a:pPr marL="457200" lvl="1"/>
            <a:r>
              <a:rPr lang="en-US" dirty="0">
                <a:solidFill>
                  <a:schemeClr val="accent2">
                    <a:lumMod val="60000"/>
                    <a:lumOff val="40000"/>
                  </a:schemeClr>
                </a:solidFill>
              </a:rPr>
              <a:t>| 2025-07-16 00:00:10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25.2      | server="server1"  |</a:t>
            </a:r>
          </a:p>
          <a:p>
            <a:pPr marL="457200" lvl="1"/>
            <a:r>
              <a:rPr lang="en-US" dirty="0">
                <a:solidFill>
                  <a:schemeClr val="accent2">
                    <a:lumMod val="60000"/>
                    <a:lumOff val="40000"/>
                  </a:schemeClr>
                </a:solidFill>
              </a:rPr>
              <a:t>| 2025-07-16 00:00:20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22.8      | server="server1"  |</a:t>
            </a:r>
          </a:p>
          <a:p>
            <a:pPr marL="457200" lvl="1"/>
            <a:r>
              <a:rPr lang="en-US" dirty="0">
                <a:solidFill>
                  <a:schemeClr val="accent2">
                    <a:lumMod val="60000"/>
                    <a:lumOff val="40000"/>
                  </a:schemeClr>
                </a:solidFill>
              </a:rPr>
              <a:t>| 2025-07-16 00:00:30 | `</a:t>
            </a:r>
            <a:r>
              <a:rPr lang="en-US" dirty="0" err="1">
                <a:solidFill>
                  <a:schemeClr val="accent2">
                    <a:lumMod val="60000"/>
                    <a:lumOff val="40000"/>
                  </a:schemeClr>
                </a:solidFill>
              </a:rPr>
              <a:t>cpu_usage_percent</a:t>
            </a:r>
            <a:r>
              <a:rPr lang="en-US" dirty="0">
                <a:solidFill>
                  <a:schemeClr val="accent2">
                    <a:lumMod val="60000"/>
                    <a:lumOff val="40000"/>
                  </a:schemeClr>
                </a:solidFill>
              </a:rPr>
              <a:t>` | 30.1      | server="server1"  |</a:t>
            </a:r>
          </a:p>
          <a:p>
            <a:pPr marL="457200" lvl="1"/>
            <a:endParaRPr lang="en-US" dirty="0">
              <a:solidFill>
                <a:schemeClr val="accent2">
                  <a:lumMod val="60000"/>
                  <a:lumOff val="40000"/>
                </a:schemeClr>
              </a:solidFill>
            </a:endParaRPr>
          </a:p>
          <a:p>
            <a:pPr marL="457200" lvl="1"/>
            <a:r>
              <a:rPr lang="en-US" dirty="0" err="1">
                <a:solidFill>
                  <a:schemeClr val="accent2">
                    <a:lumMod val="60000"/>
                    <a:lumOff val="40000"/>
                  </a:schemeClr>
                </a:solidFill>
              </a:rPr>
              <a:t>epocconertor</a:t>
            </a:r>
            <a:endParaRPr lang="fa-IR"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r>
              <a:rPr lang="en-US" sz="2800" dirty="0" err="1">
                <a:solidFill>
                  <a:schemeClr val="accent2">
                    <a:lumMod val="60000"/>
                    <a:lumOff val="40000"/>
                  </a:schemeClr>
                </a:solidFill>
              </a:rPr>
              <a:t>Tsdb</a:t>
            </a:r>
            <a:r>
              <a:rPr lang="en-US" sz="2800" dirty="0">
                <a:solidFill>
                  <a:schemeClr val="accent2">
                    <a:lumMod val="60000"/>
                    <a:lumOff val="40000"/>
                  </a:schemeClr>
                </a:solidFill>
              </a:rPr>
              <a:t> sample</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fr-FR" sz="2800" dirty="0" err="1">
                <a:solidFill>
                  <a:schemeClr val="accent2">
                    <a:lumMod val="60000"/>
                    <a:lumOff val="40000"/>
                  </a:schemeClr>
                </a:solidFill>
              </a:rPr>
              <a:t>cpu_usage_percent</a:t>
            </a:r>
            <a:r>
              <a:rPr lang="fr-FR" sz="2800" dirty="0">
                <a:solidFill>
                  <a:schemeClr val="accent2">
                    <a:lumMod val="60000"/>
                    <a:lumOff val="40000"/>
                  </a:schemeClr>
                </a:solidFill>
              </a:rPr>
              <a:t>{server="web01"} 35.2</a:t>
            </a:r>
            <a:r>
              <a:rPr lang="en-US" sz="2800" dirty="0">
                <a:solidFill>
                  <a:schemeClr val="accent2">
                    <a:lumMod val="60000"/>
                    <a:lumOff val="40000"/>
                  </a:schemeClr>
                </a:solidFill>
              </a:rPr>
              <a:t>   this is metric</a:t>
            </a: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Metric = single piece of information (name + value + labels)</a:t>
            </a:r>
          </a:p>
          <a:p>
            <a:pPr marL="457200" lvl="1"/>
            <a:r>
              <a:rPr lang="en-US" sz="2800" dirty="0">
                <a:solidFill>
                  <a:schemeClr val="accent2">
                    <a:lumMod val="60000"/>
                    <a:lumOff val="40000"/>
                  </a:schemeClr>
                </a:solidFill>
              </a:rPr>
              <a:t>TSDB = storage engine that holds time-based metric data</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2CA66FE-3BDE-515F-DA86-63140DAF7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7653400"/>
            <a:ext cx="15551150" cy="2144650"/>
          </a:xfrm>
          <a:prstGeom prst="rect">
            <a:avLst/>
          </a:prstGeom>
        </p:spPr>
      </p:pic>
    </p:spTree>
    <p:extLst>
      <p:ext uri="{BB962C8B-B14F-4D97-AF65-F5344CB8AC3E}">
        <p14:creationId xmlns:p14="http://schemas.microsoft.com/office/powerpoint/2010/main" val="508333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White vs black vs gray box</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2246769"/>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34F417B-D373-EA3F-1675-5FC2967D9204}"/>
              </a:ext>
            </a:extLst>
          </p:cNvPr>
          <p:cNvGraphicFramePr>
            <a:graphicFrameLocks noGrp="1"/>
          </p:cNvGraphicFramePr>
          <p:nvPr>
            <p:extLst>
              <p:ext uri="{D42A27DB-BD31-4B8C-83A1-F6EECF244321}">
                <p14:modId xmlns:p14="http://schemas.microsoft.com/office/powerpoint/2010/main" val="1288723625"/>
              </p:ext>
            </p:extLst>
          </p:nvPr>
        </p:nvGraphicFramePr>
        <p:xfrm>
          <a:off x="914400" y="2200872"/>
          <a:ext cx="16471900" cy="6835170"/>
        </p:xfrm>
        <a:graphic>
          <a:graphicData uri="http://schemas.openxmlformats.org/drawingml/2006/table">
            <a:tbl>
              <a:tblPr/>
              <a:tblGrid>
                <a:gridCol w="4117975">
                  <a:extLst>
                    <a:ext uri="{9D8B030D-6E8A-4147-A177-3AD203B41FA5}">
                      <a16:colId xmlns:a16="http://schemas.microsoft.com/office/drawing/2014/main" val="3955444857"/>
                    </a:ext>
                  </a:extLst>
                </a:gridCol>
                <a:gridCol w="4117975">
                  <a:extLst>
                    <a:ext uri="{9D8B030D-6E8A-4147-A177-3AD203B41FA5}">
                      <a16:colId xmlns:a16="http://schemas.microsoft.com/office/drawing/2014/main" val="560403344"/>
                    </a:ext>
                  </a:extLst>
                </a:gridCol>
                <a:gridCol w="4117975">
                  <a:extLst>
                    <a:ext uri="{9D8B030D-6E8A-4147-A177-3AD203B41FA5}">
                      <a16:colId xmlns:a16="http://schemas.microsoft.com/office/drawing/2014/main" val="944698953"/>
                    </a:ext>
                  </a:extLst>
                </a:gridCol>
                <a:gridCol w="4117975">
                  <a:extLst>
                    <a:ext uri="{9D8B030D-6E8A-4147-A177-3AD203B41FA5}">
                      <a16:colId xmlns:a16="http://schemas.microsoft.com/office/drawing/2014/main" val="1697939960"/>
                    </a:ext>
                  </a:extLst>
                </a:gridCol>
              </a:tblGrid>
              <a:tr h="1139195">
                <a:tc>
                  <a:txBody>
                    <a:bodyPr/>
                    <a:lstStyle/>
                    <a:p>
                      <a:r>
                        <a:rPr lang="en-US" dirty="0"/>
                        <a:t>Aspect</a:t>
                      </a:r>
                    </a:p>
                  </a:txBody>
                  <a:tcPr anchor="ctr">
                    <a:lnL>
                      <a:noFill/>
                    </a:lnL>
                    <a:lnR>
                      <a:noFill/>
                    </a:lnR>
                    <a:lnT>
                      <a:noFill/>
                    </a:lnT>
                    <a:lnB>
                      <a:noFill/>
                    </a:lnB>
                    <a:solidFill>
                      <a:schemeClr val="accent2">
                        <a:lumMod val="40000"/>
                        <a:lumOff val="60000"/>
                      </a:schemeClr>
                    </a:solidFill>
                  </a:tcPr>
                </a:tc>
                <a:tc>
                  <a:txBody>
                    <a:bodyPr/>
                    <a:lstStyle/>
                    <a:p>
                      <a:r>
                        <a:rPr lang="en-US"/>
                        <a:t>White Box</a:t>
                      </a:r>
                    </a:p>
                  </a:txBody>
                  <a:tcPr anchor="ctr">
                    <a:lnL>
                      <a:noFill/>
                    </a:lnL>
                    <a:lnR>
                      <a:noFill/>
                    </a:lnR>
                    <a:lnT>
                      <a:noFill/>
                    </a:lnT>
                    <a:lnB>
                      <a:noFill/>
                    </a:lnB>
                    <a:solidFill>
                      <a:schemeClr val="accent2">
                        <a:lumMod val="40000"/>
                        <a:lumOff val="60000"/>
                      </a:schemeClr>
                    </a:solidFill>
                  </a:tcPr>
                </a:tc>
                <a:tc>
                  <a:txBody>
                    <a:bodyPr/>
                    <a:lstStyle/>
                    <a:p>
                      <a:r>
                        <a:rPr lang="en-US"/>
                        <a:t>Black Box</a:t>
                      </a:r>
                    </a:p>
                  </a:txBody>
                  <a:tcPr anchor="ctr">
                    <a:lnL>
                      <a:noFill/>
                    </a:lnL>
                    <a:lnR>
                      <a:noFill/>
                    </a:lnR>
                    <a:lnT>
                      <a:noFill/>
                    </a:lnT>
                    <a:lnB>
                      <a:noFill/>
                    </a:lnB>
                    <a:solidFill>
                      <a:schemeClr val="accent2">
                        <a:lumMod val="40000"/>
                        <a:lumOff val="60000"/>
                      </a:schemeClr>
                    </a:solidFill>
                  </a:tcPr>
                </a:tc>
                <a:tc>
                  <a:txBody>
                    <a:bodyPr/>
                    <a:lstStyle/>
                    <a:p>
                      <a:r>
                        <a:rPr lang="en-US"/>
                        <a:t>Gray Box</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985529828"/>
                  </a:ext>
                </a:extLst>
              </a:tr>
              <a:tr h="1139195">
                <a:tc>
                  <a:txBody>
                    <a:bodyPr/>
                    <a:lstStyle/>
                    <a:p>
                      <a:r>
                        <a:rPr lang="en-US"/>
                        <a:t>Visibility</a:t>
                      </a:r>
                    </a:p>
                  </a:txBody>
                  <a:tcPr anchor="ctr">
                    <a:lnL>
                      <a:noFill/>
                    </a:lnL>
                    <a:lnR>
                      <a:noFill/>
                    </a:lnR>
                    <a:lnT>
                      <a:noFill/>
                    </a:lnT>
                    <a:lnB>
                      <a:noFill/>
                    </a:lnB>
                    <a:solidFill>
                      <a:schemeClr val="accent2">
                        <a:lumMod val="40000"/>
                        <a:lumOff val="60000"/>
                      </a:schemeClr>
                    </a:solidFill>
                  </a:tcPr>
                </a:tc>
                <a:tc>
                  <a:txBody>
                    <a:bodyPr/>
                    <a:lstStyle/>
                    <a:p>
                      <a:r>
                        <a:rPr lang="en-US"/>
                        <a:t>Full internal access</a:t>
                      </a:r>
                    </a:p>
                  </a:txBody>
                  <a:tcPr anchor="ctr">
                    <a:lnL>
                      <a:noFill/>
                    </a:lnL>
                    <a:lnR>
                      <a:noFill/>
                    </a:lnR>
                    <a:lnT>
                      <a:noFill/>
                    </a:lnT>
                    <a:lnB>
                      <a:noFill/>
                    </a:lnB>
                    <a:solidFill>
                      <a:schemeClr val="accent2">
                        <a:lumMod val="40000"/>
                        <a:lumOff val="60000"/>
                      </a:schemeClr>
                    </a:solidFill>
                  </a:tcPr>
                </a:tc>
                <a:tc>
                  <a:txBody>
                    <a:bodyPr/>
                    <a:lstStyle/>
                    <a:p>
                      <a:r>
                        <a:rPr lang="en-US"/>
                        <a:t>No internal access</a:t>
                      </a:r>
                    </a:p>
                  </a:txBody>
                  <a:tcPr anchor="ctr">
                    <a:lnL>
                      <a:noFill/>
                    </a:lnL>
                    <a:lnR>
                      <a:noFill/>
                    </a:lnR>
                    <a:lnT>
                      <a:noFill/>
                    </a:lnT>
                    <a:lnB>
                      <a:noFill/>
                    </a:lnB>
                    <a:solidFill>
                      <a:schemeClr val="accent2">
                        <a:lumMod val="40000"/>
                        <a:lumOff val="60000"/>
                      </a:schemeClr>
                    </a:solidFill>
                  </a:tcPr>
                </a:tc>
                <a:tc>
                  <a:txBody>
                    <a:bodyPr/>
                    <a:lstStyle/>
                    <a:p>
                      <a:r>
                        <a:rPr lang="en-US"/>
                        <a:t>Partial internal access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835464986"/>
                  </a:ext>
                </a:extLst>
              </a:tr>
              <a:tr h="1139195">
                <a:tc>
                  <a:txBody>
                    <a:bodyPr/>
                    <a:lstStyle/>
                    <a:p>
                      <a:r>
                        <a:rPr lang="en-US"/>
                        <a:t>Data Collected</a:t>
                      </a:r>
                    </a:p>
                  </a:txBody>
                  <a:tcPr anchor="ctr">
                    <a:lnL>
                      <a:noFill/>
                    </a:lnL>
                    <a:lnR>
                      <a:noFill/>
                    </a:lnR>
                    <a:lnT>
                      <a:noFill/>
                    </a:lnT>
                    <a:lnB>
                      <a:noFill/>
                    </a:lnB>
                    <a:solidFill>
                      <a:schemeClr val="accent2">
                        <a:lumMod val="40000"/>
                        <a:lumOff val="60000"/>
                      </a:schemeClr>
                    </a:solidFill>
                  </a:tcPr>
                </a:tc>
                <a:tc>
                  <a:txBody>
                    <a:bodyPr/>
                    <a:lstStyle/>
                    <a:p>
                      <a:r>
                        <a:rPr lang="en-US"/>
                        <a:t>Metrics, logs, traces, internals</a:t>
                      </a:r>
                    </a:p>
                  </a:txBody>
                  <a:tcPr anchor="ctr">
                    <a:lnL>
                      <a:noFill/>
                    </a:lnL>
                    <a:lnR>
                      <a:noFill/>
                    </a:lnR>
                    <a:lnT>
                      <a:noFill/>
                    </a:lnT>
                    <a:lnB>
                      <a:noFill/>
                    </a:lnB>
                    <a:solidFill>
                      <a:schemeClr val="accent2">
                        <a:lumMod val="40000"/>
                        <a:lumOff val="60000"/>
                      </a:schemeClr>
                    </a:solidFill>
                  </a:tcPr>
                </a:tc>
                <a:tc>
                  <a:txBody>
                    <a:bodyPr/>
                    <a:lstStyle/>
                    <a:p>
                      <a:r>
                        <a:rPr lang="en-US"/>
                        <a:t>External availability, response</a:t>
                      </a:r>
                    </a:p>
                  </a:txBody>
                  <a:tcPr anchor="ctr">
                    <a:lnL>
                      <a:noFill/>
                    </a:lnL>
                    <a:lnR>
                      <a:noFill/>
                    </a:lnR>
                    <a:lnT>
                      <a:noFill/>
                    </a:lnT>
                    <a:lnB>
                      <a:noFill/>
                    </a:lnB>
                    <a:solidFill>
                      <a:schemeClr val="accent2">
                        <a:lumMod val="40000"/>
                        <a:lumOff val="60000"/>
                      </a:schemeClr>
                    </a:solidFill>
                  </a:tcPr>
                </a:tc>
                <a:tc>
                  <a:txBody>
                    <a:bodyPr/>
                    <a:lstStyle/>
                    <a:p>
                      <a:r>
                        <a:rPr lang="en-US"/>
                        <a:t>Mix of internal metrics + external tests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372543160"/>
                  </a:ext>
                </a:extLst>
              </a:tr>
              <a:tr h="1139195">
                <a:tc>
                  <a:txBody>
                    <a:bodyPr/>
                    <a:lstStyle/>
                    <a:p>
                      <a:r>
                        <a:rPr lang="en-US" dirty="0"/>
                        <a:t>Use Cases</a:t>
                      </a:r>
                    </a:p>
                  </a:txBody>
                  <a:tcPr anchor="ctr">
                    <a:lnL>
                      <a:noFill/>
                    </a:lnL>
                    <a:lnR>
                      <a:noFill/>
                    </a:lnR>
                    <a:lnT>
                      <a:noFill/>
                    </a:lnT>
                    <a:lnB>
                      <a:noFill/>
                    </a:lnB>
                    <a:solidFill>
                      <a:schemeClr val="accent2">
                        <a:lumMod val="40000"/>
                        <a:lumOff val="60000"/>
                      </a:schemeClr>
                    </a:solidFill>
                  </a:tcPr>
                </a:tc>
                <a:tc>
                  <a:txBody>
                    <a:bodyPr/>
                    <a:lstStyle/>
                    <a:p>
                      <a:r>
                        <a:rPr lang="en-US"/>
                        <a:t>Deep performance analysis</a:t>
                      </a:r>
                    </a:p>
                  </a:txBody>
                  <a:tcPr anchor="ctr">
                    <a:lnL>
                      <a:noFill/>
                    </a:lnL>
                    <a:lnR>
                      <a:noFill/>
                    </a:lnR>
                    <a:lnT>
                      <a:noFill/>
                    </a:lnT>
                    <a:lnB>
                      <a:noFill/>
                    </a:lnB>
                    <a:solidFill>
                      <a:schemeClr val="accent2">
                        <a:lumMod val="40000"/>
                        <a:lumOff val="60000"/>
                      </a:schemeClr>
                    </a:solidFill>
                  </a:tcPr>
                </a:tc>
                <a:tc>
                  <a:txBody>
                    <a:bodyPr/>
                    <a:lstStyle/>
                    <a:p>
                      <a:r>
                        <a:rPr lang="en-US"/>
                        <a:t>Uptime and availability checks</a:t>
                      </a:r>
                    </a:p>
                  </a:txBody>
                  <a:tcPr anchor="ctr">
                    <a:lnL>
                      <a:noFill/>
                    </a:lnL>
                    <a:lnR>
                      <a:noFill/>
                    </a:lnR>
                    <a:lnT>
                      <a:noFill/>
                    </a:lnT>
                    <a:lnB>
                      <a:noFill/>
                    </a:lnB>
                    <a:solidFill>
                      <a:schemeClr val="accent2">
                        <a:lumMod val="40000"/>
                        <a:lumOff val="60000"/>
                      </a:schemeClr>
                    </a:solidFill>
                  </a:tcPr>
                </a:tc>
                <a:tc>
                  <a:txBody>
                    <a:bodyPr/>
                    <a:lstStyle/>
                    <a:p>
                      <a:r>
                        <a:rPr lang="en-US"/>
                        <a:t>Hybrid monitoring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27739675"/>
                  </a:ext>
                </a:extLst>
              </a:tr>
              <a:tr h="1139195">
                <a:tc>
                  <a:txBody>
                    <a:bodyPr/>
                    <a:lstStyle/>
                    <a:p>
                      <a:r>
                        <a:rPr lang="en-US"/>
                        <a:t>Pros</a:t>
                      </a:r>
                    </a:p>
                  </a:txBody>
                  <a:tcPr anchor="ctr">
                    <a:lnL>
                      <a:noFill/>
                    </a:lnL>
                    <a:lnR>
                      <a:noFill/>
                    </a:lnR>
                    <a:lnT>
                      <a:noFill/>
                    </a:lnT>
                    <a:lnB>
                      <a:noFill/>
                    </a:lnB>
                    <a:solidFill>
                      <a:schemeClr val="accent2">
                        <a:lumMod val="40000"/>
                        <a:lumOff val="60000"/>
                      </a:schemeClr>
                    </a:solidFill>
                  </a:tcPr>
                </a:tc>
                <a:tc>
                  <a:txBody>
                    <a:bodyPr/>
                    <a:lstStyle/>
                    <a:p>
                      <a:r>
                        <a:rPr lang="en-US"/>
                        <a:t>Detailed root cause analysis</a:t>
                      </a:r>
                    </a:p>
                  </a:txBody>
                  <a:tcPr anchor="ctr">
                    <a:lnL>
                      <a:noFill/>
                    </a:lnL>
                    <a:lnR>
                      <a:noFill/>
                    </a:lnR>
                    <a:lnT>
                      <a:noFill/>
                    </a:lnT>
                    <a:lnB>
                      <a:noFill/>
                    </a:lnB>
                    <a:solidFill>
                      <a:schemeClr val="accent2">
                        <a:lumMod val="40000"/>
                        <a:lumOff val="60000"/>
                      </a:schemeClr>
                    </a:solidFill>
                  </a:tcPr>
                </a:tc>
                <a:tc>
                  <a:txBody>
                    <a:bodyPr/>
                    <a:lstStyle/>
                    <a:p>
                      <a:r>
                        <a:rPr lang="en-US"/>
                        <a:t>Easy to implement</a:t>
                      </a:r>
                    </a:p>
                  </a:txBody>
                  <a:tcPr anchor="ctr">
                    <a:lnL>
                      <a:noFill/>
                    </a:lnL>
                    <a:lnR>
                      <a:noFill/>
                    </a:lnR>
                    <a:lnT>
                      <a:noFill/>
                    </a:lnT>
                    <a:lnB>
                      <a:noFill/>
                    </a:lnB>
                    <a:solidFill>
                      <a:schemeClr val="accent2">
                        <a:lumMod val="40000"/>
                        <a:lumOff val="60000"/>
                      </a:schemeClr>
                    </a:solidFill>
                  </a:tcPr>
                </a:tc>
                <a:tc>
                  <a:txBody>
                    <a:bodyPr/>
                    <a:lstStyle/>
                    <a:p>
                      <a:r>
                        <a:rPr lang="en-US"/>
                        <a:t>Balanced insight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74320531"/>
                  </a:ext>
                </a:extLst>
              </a:tr>
              <a:tr h="1139195">
                <a:tc>
                  <a:txBody>
                    <a:bodyPr/>
                    <a:lstStyle/>
                    <a:p>
                      <a:r>
                        <a:rPr lang="en-US"/>
                        <a:t>Cons</a:t>
                      </a:r>
                    </a:p>
                  </a:txBody>
                  <a:tcPr anchor="ctr">
                    <a:lnL>
                      <a:noFill/>
                    </a:lnL>
                    <a:lnR>
                      <a:noFill/>
                    </a:lnR>
                    <a:lnT>
                      <a:noFill/>
                    </a:lnT>
                    <a:lnB>
                      <a:noFill/>
                    </a:lnB>
                    <a:solidFill>
                      <a:schemeClr val="accent2">
                        <a:lumMod val="40000"/>
                        <a:lumOff val="60000"/>
                      </a:schemeClr>
                    </a:solidFill>
                  </a:tcPr>
                </a:tc>
                <a:tc>
                  <a:txBody>
                    <a:bodyPr/>
                    <a:lstStyle/>
                    <a:p>
                      <a:r>
                        <a:rPr lang="en-US" dirty="0"/>
                        <a:t>Complex, needs access</a:t>
                      </a:r>
                    </a:p>
                  </a:txBody>
                  <a:tcPr anchor="ctr">
                    <a:lnL>
                      <a:noFill/>
                    </a:lnL>
                    <a:lnR>
                      <a:noFill/>
                    </a:lnR>
                    <a:lnT>
                      <a:noFill/>
                    </a:lnT>
                    <a:lnB>
                      <a:noFill/>
                    </a:lnB>
                    <a:solidFill>
                      <a:schemeClr val="accent2">
                        <a:lumMod val="40000"/>
                        <a:lumOff val="60000"/>
                      </a:schemeClr>
                    </a:solidFill>
                  </a:tcPr>
                </a:tc>
                <a:tc>
                  <a:txBody>
                    <a:bodyPr/>
                    <a:lstStyle/>
                    <a:p>
                      <a:r>
                        <a:rPr lang="en-US" dirty="0"/>
                        <a:t>Limited insight</a:t>
                      </a:r>
                    </a:p>
                  </a:txBody>
                  <a:tcPr anchor="ctr">
                    <a:lnL>
                      <a:noFill/>
                    </a:lnL>
                    <a:lnR>
                      <a:noFill/>
                    </a:lnR>
                    <a:lnT>
                      <a:noFill/>
                    </a:lnT>
                    <a:lnB>
                      <a:noFill/>
                    </a:lnB>
                    <a:solidFill>
                      <a:schemeClr val="accent2">
                        <a:lumMod val="40000"/>
                        <a:lumOff val="60000"/>
                      </a:schemeClr>
                    </a:solidFill>
                  </a:tcPr>
                </a:tc>
                <a:tc>
                  <a:txBody>
                    <a:bodyPr/>
                    <a:lstStyle/>
                    <a:p>
                      <a:r>
                        <a:rPr lang="en-US" dirty="0"/>
                        <a:t>Partial visibility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826274158"/>
                  </a:ext>
                </a:extLst>
              </a:tr>
            </a:tbl>
          </a:graphicData>
        </a:graphic>
      </p:graphicFrame>
    </p:spTree>
    <p:extLst>
      <p:ext uri="{BB962C8B-B14F-4D97-AF65-F5344CB8AC3E}">
        <p14:creationId xmlns:p14="http://schemas.microsoft.com/office/powerpoint/2010/main" val="3489011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417415"/>
          </a:xfrm>
          <a:prstGeom prst="rect">
            <a:avLst/>
          </a:prstGeom>
          <a:noFill/>
        </p:spPr>
        <p:txBody>
          <a:bodyPr wrap="square">
            <a:spAutoFit/>
          </a:bodyPr>
          <a:lstStyle/>
          <a:p>
            <a:pPr marL="457200" lvl="1"/>
            <a:r>
              <a:rPr lang="en-US" sz="2800" dirty="0">
                <a:solidFill>
                  <a:schemeClr val="accent2">
                    <a:lumMod val="60000"/>
                    <a:lumOff val="40000"/>
                  </a:schemeClr>
                </a:solidFill>
              </a:rPr>
              <a:t>1- Pull base or passive </a:t>
            </a:r>
            <a:r>
              <a:rPr lang="en-US" sz="2800" dirty="0" err="1">
                <a:solidFill>
                  <a:schemeClr val="accent2">
                    <a:lumMod val="60000"/>
                    <a:lumOff val="40000"/>
                  </a:schemeClr>
                </a:solidFill>
              </a:rPr>
              <a:t>monitroring</a:t>
            </a:r>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2- Push base or active monitoring</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Bonus: When to use which?</a:t>
            </a:r>
          </a:p>
          <a:p>
            <a:pPr marL="457200" lvl="1"/>
            <a:r>
              <a:rPr lang="en-US" sz="2800" dirty="0">
                <a:solidFill>
                  <a:schemeClr val="accent2">
                    <a:lumMod val="60000"/>
                    <a:lumOff val="40000"/>
                  </a:schemeClr>
                </a:solidFill>
              </a:rPr>
              <a:t>Use Pull </a:t>
            </a:r>
            <a:r>
              <a:rPr lang="en-US" sz="2800" dirty="0" err="1">
                <a:solidFill>
                  <a:schemeClr val="accent2">
                    <a:lumMod val="60000"/>
                    <a:lumOff val="40000"/>
                  </a:schemeClr>
                </a:solidFill>
              </a:rPr>
              <a:t>if:Your</a:t>
            </a:r>
            <a:r>
              <a:rPr lang="en-US" sz="2800" dirty="0">
                <a:solidFill>
                  <a:schemeClr val="accent2">
                    <a:lumMod val="60000"/>
                    <a:lumOff val="40000"/>
                  </a:schemeClr>
                </a:solidFill>
              </a:rPr>
              <a:t> monitoring server can reach targets </a:t>
            </a:r>
            <a:r>
              <a:rPr lang="en-US" sz="2800" dirty="0" err="1">
                <a:solidFill>
                  <a:schemeClr val="accent2">
                    <a:lumMod val="60000"/>
                    <a:lumOff val="40000"/>
                  </a:schemeClr>
                </a:solidFill>
              </a:rPr>
              <a:t>directlyTargets</a:t>
            </a:r>
            <a:r>
              <a:rPr lang="en-US" sz="2800" dirty="0">
                <a:solidFill>
                  <a:schemeClr val="accent2">
                    <a:lumMod val="60000"/>
                    <a:lumOff val="40000"/>
                  </a:schemeClr>
                </a:solidFill>
              </a:rPr>
              <a:t> are long-lived services with stable network </a:t>
            </a:r>
            <a:r>
              <a:rPr lang="en-US" sz="2800" dirty="0" err="1">
                <a:solidFill>
                  <a:schemeClr val="accent2">
                    <a:lumMod val="60000"/>
                    <a:lumOff val="40000"/>
                  </a:schemeClr>
                </a:solidFill>
              </a:rPr>
              <a:t>addressesYou</a:t>
            </a:r>
            <a:r>
              <a:rPr lang="en-US" sz="2800" dirty="0">
                <a:solidFill>
                  <a:schemeClr val="accent2">
                    <a:lumMod val="60000"/>
                    <a:lumOff val="40000"/>
                  </a:schemeClr>
                </a:solidFill>
              </a:rPr>
              <a:t> want centralized control over scraping </a:t>
            </a:r>
            <a:r>
              <a:rPr lang="en-US" sz="2800" dirty="0" err="1">
                <a:solidFill>
                  <a:schemeClr val="accent2">
                    <a:lumMod val="60000"/>
                    <a:lumOff val="40000"/>
                  </a:schemeClr>
                </a:solidFill>
              </a:rPr>
              <a:t>frequencyUse</a:t>
            </a:r>
            <a:r>
              <a:rPr lang="en-US" sz="2800" dirty="0">
                <a:solidFill>
                  <a:schemeClr val="accent2">
                    <a:lumMod val="60000"/>
                    <a:lumOff val="40000"/>
                  </a:schemeClr>
                </a:solidFill>
              </a:rPr>
              <a:t> </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Push </a:t>
            </a:r>
            <a:r>
              <a:rPr lang="en-US" sz="2800" dirty="0" err="1">
                <a:solidFill>
                  <a:schemeClr val="accent2">
                    <a:lumMod val="60000"/>
                    <a:lumOff val="40000"/>
                  </a:schemeClr>
                </a:solidFill>
              </a:rPr>
              <a:t>if:Targets</a:t>
            </a:r>
            <a:r>
              <a:rPr lang="en-US" sz="2800" dirty="0">
                <a:solidFill>
                  <a:schemeClr val="accent2">
                    <a:lumMod val="60000"/>
                    <a:lumOff val="40000"/>
                  </a:schemeClr>
                </a:solidFill>
              </a:rPr>
              <a:t> are behind firewalls or NAT, unreachable by monitoring </a:t>
            </a:r>
            <a:r>
              <a:rPr lang="en-US" sz="2800" dirty="0" err="1">
                <a:solidFill>
                  <a:schemeClr val="accent2">
                    <a:lumMod val="60000"/>
                    <a:lumOff val="40000"/>
                  </a:schemeClr>
                </a:solidFill>
              </a:rPr>
              <a:t>serverYou</a:t>
            </a:r>
            <a:r>
              <a:rPr lang="en-US" sz="2800" dirty="0">
                <a:solidFill>
                  <a:schemeClr val="accent2">
                    <a:lumMod val="60000"/>
                    <a:lumOff val="40000"/>
                  </a:schemeClr>
                </a:solidFill>
              </a:rPr>
              <a:t> want the client to decide when metrics are sent</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217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E09974E-A71C-52CF-B14A-23A887910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362" y="2221652"/>
            <a:ext cx="12801600" cy="7417414"/>
          </a:xfrm>
          <a:prstGeom prst="rect">
            <a:avLst/>
          </a:prstGeom>
        </p:spPr>
      </p:pic>
    </p:spTree>
    <p:extLst>
      <p:ext uri="{BB962C8B-B14F-4D97-AF65-F5344CB8AC3E}">
        <p14:creationId xmlns:p14="http://schemas.microsoft.com/office/powerpoint/2010/main" val="3824426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4 The Four Golden Signals (Google SRE)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F7742D4-283E-AD58-E3E7-BC05D35443CE}"/>
              </a:ext>
            </a:extLst>
          </p:cNvPr>
          <p:cNvGraphicFramePr>
            <a:graphicFrameLocks noGrp="1"/>
          </p:cNvGraphicFramePr>
          <p:nvPr>
            <p:extLst>
              <p:ext uri="{D42A27DB-BD31-4B8C-83A1-F6EECF244321}">
                <p14:modId xmlns:p14="http://schemas.microsoft.com/office/powerpoint/2010/main" val="1236306312"/>
              </p:ext>
            </p:extLst>
          </p:nvPr>
        </p:nvGraphicFramePr>
        <p:xfrm>
          <a:off x="914400" y="1949450"/>
          <a:ext cx="16471899" cy="7417412"/>
        </p:xfrm>
        <a:graphic>
          <a:graphicData uri="http://schemas.openxmlformats.org/drawingml/2006/table">
            <a:tbl>
              <a:tblPr/>
              <a:tblGrid>
                <a:gridCol w="5490633">
                  <a:extLst>
                    <a:ext uri="{9D8B030D-6E8A-4147-A177-3AD203B41FA5}">
                      <a16:colId xmlns:a16="http://schemas.microsoft.com/office/drawing/2014/main" val="3630289797"/>
                    </a:ext>
                  </a:extLst>
                </a:gridCol>
                <a:gridCol w="5490633">
                  <a:extLst>
                    <a:ext uri="{9D8B030D-6E8A-4147-A177-3AD203B41FA5}">
                      <a16:colId xmlns:a16="http://schemas.microsoft.com/office/drawing/2014/main" val="3381521759"/>
                    </a:ext>
                  </a:extLst>
                </a:gridCol>
                <a:gridCol w="5490633">
                  <a:extLst>
                    <a:ext uri="{9D8B030D-6E8A-4147-A177-3AD203B41FA5}">
                      <a16:colId xmlns:a16="http://schemas.microsoft.com/office/drawing/2014/main" val="221943856"/>
                    </a:ext>
                  </a:extLst>
                </a:gridCol>
              </a:tblGrid>
              <a:tr h="927176">
                <a:tc>
                  <a:txBody>
                    <a:bodyPr/>
                    <a:lstStyle/>
                    <a:p>
                      <a:r>
                        <a:rPr lang="en-US" dirty="0"/>
                        <a:t>Signal</a:t>
                      </a:r>
                    </a:p>
                  </a:txBody>
                  <a:tcPr anchor="ctr">
                    <a:lnL>
                      <a:noFill/>
                    </a:lnL>
                    <a:lnR>
                      <a:noFill/>
                    </a:lnR>
                    <a:lnT>
                      <a:noFill/>
                    </a:lnT>
                    <a:lnB>
                      <a:noFill/>
                    </a:lnB>
                    <a:solidFill>
                      <a:schemeClr val="accent2">
                        <a:lumMod val="40000"/>
                        <a:lumOff val="60000"/>
                      </a:schemeClr>
                    </a:solidFill>
                  </a:tcPr>
                </a:tc>
                <a:tc>
                  <a:txBody>
                    <a:bodyPr/>
                    <a:lstStyle/>
                    <a:p>
                      <a:r>
                        <a:rPr lang="en-US"/>
                        <a:t>What it Measures</a:t>
                      </a:r>
                    </a:p>
                  </a:txBody>
                  <a:tcPr anchor="ctr">
                    <a:lnL>
                      <a:noFill/>
                    </a:lnL>
                    <a:lnR>
                      <a:noFill/>
                    </a:lnR>
                    <a:lnT>
                      <a:noFill/>
                    </a:lnT>
                    <a:lnB>
                      <a:noFill/>
                    </a:lnB>
                    <a:solidFill>
                      <a:schemeClr val="accent2">
                        <a:lumMod val="40000"/>
                        <a:lumOff val="60000"/>
                      </a:schemeClr>
                    </a:solidFill>
                  </a:tcPr>
                </a:tc>
                <a:tc>
                  <a:txBody>
                    <a:bodyPr/>
                    <a:lstStyle/>
                    <a:p>
                      <a:r>
                        <a:rPr lang="en-US"/>
                        <a:t>Why it's Important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168364438"/>
                  </a:ext>
                </a:extLst>
              </a:tr>
              <a:tr h="1622559">
                <a:tc>
                  <a:txBody>
                    <a:bodyPr/>
                    <a:lstStyle/>
                    <a:p>
                      <a:r>
                        <a:rPr lang="en-US" b="1" dirty="0"/>
                        <a:t>Latency</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Time taken to serve a request</a:t>
                      </a:r>
                    </a:p>
                  </a:txBody>
                  <a:tcPr anchor="ctr">
                    <a:lnL>
                      <a:noFill/>
                    </a:lnL>
                    <a:lnR>
                      <a:noFill/>
                    </a:lnR>
                    <a:lnT>
                      <a:noFill/>
                    </a:lnT>
                    <a:lnB>
                      <a:noFill/>
                    </a:lnB>
                    <a:solidFill>
                      <a:schemeClr val="accent2">
                        <a:lumMod val="40000"/>
                        <a:lumOff val="60000"/>
                      </a:schemeClr>
                    </a:solidFill>
                  </a:tcPr>
                </a:tc>
                <a:tc>
                  <a:txBody>
                    <a:bodyPr/>
                    <a:lstStyle/>
                    <a:p>
                      <a:r>
                        <a:rPr lang="en-US"/>
                        <a:t>High latency means slow performance; users perceive lag or delays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204098583"/>
                  </a:ext>
                </a:extLst>
              </a:tr>
              <a:tr h="1622559">
                <a:tc>
                  <a:txBody>
                    <a:bodyPr/>
                    <a:lstStyle/>
                    <a:p>
                      <a:r>
                        <a:rPr lang="en-US" b="1"/>
                        <a:t>Traffic</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Amount of demand on the system (e.g., QPS, RPS, bytes/sec)</a:t>
                      </a:r>
                    </a:p>
                  </a:txBody>
                  <a:tcPr anchor="ctr">
                    <a:lnL>
                      <a:noFill/>
                    </a:lnL>
                    <a:lnR>
                      <a:noFill/>
                    </a:lnR>
                    <a:lnT>
                      <a:noFill/>
                    </a:lnT>
                    <a:lnB>
                      <a:noFill/>
                    </a:lnB>
                    <a:solidFill>
                      <a:schemeClr val="accent2">
                        <a:lumMod val="40000"/>
                        <a:lumOff val="60000"/>
                      </a:schemeClr>
                    </a:solidFill>
                  </a:tcPr>
                </a:tc>
                <a:tc>
                  <a:txBody>
                    <a:bodyPr/>
                    <a:lstStyle/>
                    <a:p>
                      <a:r>
                        <a:rPr lang="en-US"/>
                        <a:t>Shows how much load your system is handling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689929021"/>
                  </a:ext>
                </a:extLst>
              </a:tr>
              <a:tr h="1622559">
                <a:tc>
                  <a:txBody>
                    <a:bodyPr/>
                    <a:lstStyle/>
                    <a:p>
                      <a:r>
                        <a:rPr lang="en-US" b="1" dirty="0"/>
                        <a:t>Errors</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Rate of failed requests (HTTP 500, exceptions, etc.)</a:t>
                      </a:r>
                    </a:p>
                  </a:txBody>
                  <a:tcPr anchor="ctr">
                    <a:lnL>
                      <a:noFill/>
                    </a:lnL>
                    <a:lnR>
                      <a:noFill/>
                    </a:lnR>
                    <a:lnT>
                      <a:noFill/>
                    </a:lnT>
                    <a:lnB>
                      <a:noFill/>
                    </a:lnB>
                    <a:solidFill>
                      <a:schemeClr val="accent2">
                        <a:lumMod val="40000"/>
                        <a:lumOff val="60000"/>
                      </a:schemeClr>
                    </a:solidFill>
                  </a:tcPr>
                </a:tc>
                <a:tc>
                  <a:txBody>
                    <a:bodyPr/>
                    <a:lstStyle/>
                    <a:p>
                      <a:r>
                        <a:rPr lang="en-US"/>
                        <a:t>Tracks reliability; error spikes usually mean something’s broken</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632641698"/>
                  </a:ext>
                </a:extLst>
              </a:tr>
              <a:tr h="1622559">
                <a:tc>
                  <a:txBody>
                    <a:bodyPr/>
                    <a:lstStyle/>
                    <a:p>
                      <a:r>
                        <a:rPr lang="en-US" b="1"/>
                        <a:t>Saturation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System utilization vs. capacity (e.g., CPU, memory, queue length)</a:t>
                      </a:r>
                    </a:p>
                  </a:txBody>
                  <a:tcPr anchor="ctr">
                    <a:lnL>
                      <a:noFill/>
                    </a:lnL>
                    <a:lnR>
                      <a:noFill/>
                    </a:lnR>
                    <a:lnT>
                      <a:noFill/>
                    </a:lnT>
                    <a:lnB>
                      <a:noFill/>
                    </a:lnB>
                    <a:solidFill>
                      <a:schemeClr val="accent2">
                        <a:lumMod val="40000"/>
                        <a:lumOff val="60000"/>
                      </a:schemeClr>
                    </a:solidFill>
                  </a:tcPr>
                </a:tc>
                <a:tc>
                  <a:txBody>
                    <a:bodyPr/>
                    <a:lstStyle/>
                    <a:p>
                      <a:r>
                        <a:rPr lang="en-US" dirty="0"/>
                        <a:t>Indicates how "full" your system is; predicts potential bottlenecks or slowdowns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8723543"/>
                  </a:ext>
                </a:extLst>
              </a:tr>
            </a:tbl>
          </a:graphicData>
        </a:graphic>
      </p:graphicFrame>
    </p:spTree>
    <p:extLst>
      <p:ext uri="{BB962C8B-B14F-4D97-AF65-F5344CB8AC3E}">
        <p14:creationId xmlns:p14="http://schemas.microsoft.com/office/powerpoint/2010/main" val="544628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5693866"/>
          </a:xfrm>
          <a:prstGeom prst="rect">
            <a:avLst/>
          </a:prstGeom>
          <a:noFill/>
        </p:spPr>
        <p:txBody>
          <a:bodyPr wrap="square">
            <a:spAutoFit/>
          </a:bodyPr>
          <a:lstStyle/>
          <a:p>
            <a:r>
              <a:rPr lang="en-US" sz="2800" b="1" dirty="0">
                <a:solidFill>
                  <a:schemeClr val="accent2">
                    <a:lumMod val="40000"/>
                    <a:lumOff val="60000"/>
                  </a:schemeClr>
                </a:solidFill>
              </a:rPr>
              <a:t>Prometheus</a:t>
            </a:r>
            <a:r>
              <a:rPr lang="en-US" sz="2800" dirty="0">
                <a:solidFill>
                  <a:schemeClr val="accent2">
                    <a:lumMod val="40000"/>
                    <a:lumOff val="60000"/>
                  </a:schemeClr>
                </a:solidFill>
              </a:rPr>
              <a:t> is an open-source </a:t>
            </a:r>
            <a:r>
              <a:rPr lang="en-US" sz="2800" b="1" dirty="0">
                <a:solidFill>
                  <a:schemeClr val="accent2">
                    <a:lumMod val="40000"/>
                    <a:lumOff val="60000"/>
                  </a:schemeClr>
                </a:solidFill>
              </a:rPr>
              <a:t>monitoring and alerting</a:t>
            </a:r>
            <a:r>
              <a:rPr lang="en-US" sz="2800" dirty="0">
                <a:solidFill>
                  <a:schemeClr val="accent2">
                    <a:lumMod val="40000"/>
                    <a:lumOff val="60000"/>
                  </a:schemeClr>
                </a:solidFill>
              </a:rPr>
              <a:t> system designed for </a:t>
            </a:r>
            <a:r>
              <a:rPr lang="en-US" sz="2800" b="1" dirty="0">
                <a:solidFill>
                  <a:schemeClr val="accent2">
                    <a:lumMod val="40000"/>
                    <a:lumOff val="60000"/>
                  </a:schemeClr>
                </a:solidFill>
              </a:rPr>
              <a:t>reliability, scalability, and simplicity</a:t>
            </a:r>
            <a:r>
              <a:rPr lang="en-US" sz="2800" dirty="0">
                <a:solidFill>
                  <a:schemeClr val="accent2">
                    <a:lumMod val="40000"/>
                    <a:lumOff val="60000"/>
                  </a:schemeClr>
                </a:solidFill>
              </a:rPr>
              <a:t> — originally developed at </a:t>
            </a:r>
            <a:r>
              <a:rPr lang="en-US" sz="2800" b="1" dirty="0">
                <a:solidFill>
                  <a:schemeClr val="accent2">
                    <a:lumMod val="40000"/>
                    <a:lumOff val="60000"/>
                  </a:schemeClr>
                </a:solidFill>
              </a:rPr>
              <a:t>SoundCloud</a:t>
            </a:r>
            <a:r>
              <a:rPr lang="en-US" sz="2800" dirty="0">
                <a:solidFill>
                  <a:schemeClr val="accent2">
                    <a:lumMod val="40000"/>
                    <a:lumOff val="60000"/>
                  </a:schemeClr>
                </a:solidFill>
              </a:rPr>
              <a:t> and now part of the </a:t>
            </a:r>
            <a:r>
              <a:rPr lang="en-US" sz="2800" b="1" dirty="0">
                <a:solidFill>
                  <a:schemeClr val="accent2">
                    <a:lumMod val="40000"/>
                    <a:lumOff val="60000"/>
                  </a:schemeClr>
                </a:solidFill>
              </a:rPr>
              <a:t>Cloud Native Computing Foundation (CNCF)</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It is one of the most popular tools for </a:t>
            </a:r>
            <a:r>
              <a:rPr lang="en-US" sz="2800" b="1" dirty="0">
                <a:solidFill>
                  <a:schemeClr val="accent2">
                    <a:lumMod val="40000"/>
                    <a:lumOff val="60000"/>
                  </a:schemeClr>
                </a:solidFill>
              </a:rPr>
              <a:t>time-series data monitoring</a:t>
            </a:r>
            <a:r>
              <a:rPr lang="en-US" sz="2800" dirty="0">
                <a:solidFill>
                  <a:schemeClr val="accent2">
                    <a:lumMod val="40000"/>
                    <a:lumOff val="60000"/>
                  </a:schemeClr>
                </a:solidFill>
              </a:rPr>
              <a:t>, especially in </a:t>
            </a:r>
            <a:r>
              <a:rPr lang="en-US" sz="2800" b="1" dirty="0">
                <a:solidFill>
                  <a:schemeClr val="accent2">
                    <a:lumMod val="40000"/>
                    <a:lumOff val="60000"/>
                  </a:schemeClr>
                </a:solidFill>
              </a:rPr>
              <a:t>cloud-native</a:t>
            </a:r>
            <a:r>
              <a:rPr lang="en-US" sz="2800" dirty="0">
                <a:solidFill>
                  <a:schemeClr val="accent2">
                    <a:lumMod val="40000"/>
                    <a:lumOff val="60000"/>
                  </a:schemeClr>
                </a:solidFill>
              </a:rPr>
              <a:t> environments like Kubernetes.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https://prometheus.io</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62F237D-C682-BDF7-3524-A977A6393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6950" y="5193428"/>
            <a:ext cx="4077629" cy="3429781"/>
          </a:xfrm>
          <a:prstGeom prst="rect">
            <a:avLst/>
          </a:prstGeom>
        </p:spPr>
      </p:pic>
    </p:spTree>
    <p:extLst>
      <p:ext uri="{BB962C8B-B14F-4D97-AF65-F5344CB8AC3E}">
        <p14:creationId xmlns:p14="http://schemas.microsoft.com/office/powerpoint/2010/main" val="337453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4401205"/>
          </a:xfrm>
          <a:prstGeom prst="rect">
            <a:avLst/>
          </a:prstGeom>
          <a:noFill/>
        </p:spPr>
        <p:txBody>
          <a:bodyPr wrap="square">
            <a:spAutoFit/>
          </a:bodyPr>
          <a:lstStyle/>
          <a:p>
            <a:r>
              <a:rPr lang="en-US" sz="2800" b="1" dirty="0">
                <a:solidFill>
                  <a:schemeClr val="accent2">
                    <a:lumMod val="40000"/>
                    <a:lumOff val="60000"/>
                  </a:schemeClr>
                </a:solidFill>
              </a:rPr>
              <a:t>What is </a:t>
            </a:r>
            <a:r>
              <a:rPr lang="en-US" sz="2800" b="1" dirty="0" err="1">
                <a:solidFill>
                  <a:schemeClr val="accent2">
                    <a:lumMod val="40000"/>
                    <a:lumOff val="60000"/>
                  </a:schemeClr>
                </a:solidFill>
              </a:rPr>
              <a:t>PromQL</a:t>
            </a:r>
            <a:r>
              <a:rPr lang="en-US" sz="2800" b="1" dirty="0">
                <a:solidFill>
                  <a:schemeClr val="accent2">
                    <a:lumMod val="40000"/>
                    <a:lumOff val="60000"/>
                  </a:schemeClr>
                </a:solidFill>
              </a:rPr>
              <a:t>?</a:t>
            </a:r>
          </a:p>
          <a:p>
            <a:endParaRPr lang="en-US" sz="2800" b="1" dirty="0">
              <a:solidFill>
                <a:schemeClr val="accent2">
                  <a:lumMod val="40000"/>
                  <a:lumOff val="60000"/>
                </a:schemeClr>
              </a:solidFill>
            </a:endParaRPr>
          </a:p>
          <a:p>
            <a:r>
              <a:rPr lang="en-US" sz="2800" b="1" dirty="0" err="1">
                <a:solidFill>
                  <a:schemeClr val="accent2">
                    <a:lumMod val="40000"/>
                    <a:lumOff val="60000"/>
                  </a:schemeClr>
                </a:solidFill>
              </a:rPr>
              <a:t>PromQL</a:t>
            </a:r>
            <a:r>
              <a:rPr lang="en-US" sz="2800" b="1" dirty="0">
                <a:solidFill>
                  <a:schemeClr val="accent2">
                    <a:lumMod val="40000"/>
                    <a:lumOff val="60000"/>
                  </a:schemeClr>
                </a:solidFill>
              </a:rPr>
              <a:t> (Prometheus Query Language) is the powerful and flexible query language used by Prometheus to extract and analyze time-series </a:t>
            </a:r>
            <a:r>
              <a:rPr lang="en-US" sz="2800" b="1" dirty="0" err="1">
                <a:solidFill>
                  <a:schemeClr val="accent2">
                    <a:lumMod val="40000"/>
                    <a:lumOff val="60000"/>
                  </a:schemeClr>
                </a:solidFill>
              </a:rPr>
              <a:t>metrics.It's</a:t>
            </a:r>
            <a:r>
              <a:rPr lang="en-US" sz="2800" b="1" dirty="0">
                <a:solidFill>
                  <a:schemeClr val="accent2">
                    <a:lumMod val="40000"/>
                    <a:lumOff val="60000"/>
                  </a:schemeClr>
                </a:solidFill>
              </a:rPr>
              <a:t> what allows you </a:t>
            </a:r>
            <a:r>
              <a:rPr lang="en-US" sz="2800" b="1" dirty="0" err="1">
                <a:solidFill>
                  <a:schemeClr val="accent2">
                    <a:lumMod val="40000"/>
                    <a:lumOff val="60000"/>
                  </a:schemeClr>
                </a:solidFill>
              </a:rPr>
              <a:t>to:Query</a:t>
            </a:r>
            <a:r>
              <a:rPr lang="en-US" sz="2800" b="1" dirty="0">
                <a:solidFill>
                  <a:schemeClr val="accent2">
                    <a:lumMod val="40000"/>
                    <a:lumOff val="60000"/>
                  </a:schemeClr>
                </a:solidFill>
              </a:rPr>
              <a:t> current or historical </a:t>
            </a:r>
            <a:r>
              <a:rPr lang="en-US" sz="2800" b="1" dirty="0" err="1">
                <a:solidFill>
                  <a:schemeClr val="accent2">
                    <a:lumMod val="40000"/>
                    <a:lumOff val="60000"/>
                  </a:schemeClr>
                </a:solidFill>
              </a:rPr>
              <a:t>metricsPerform</a:t>
            </a:r>
            <a:r>
              <a:rPr lang="en-US" sz="2800" b="1" dirty="0">
                <a:solidFill>
                  <a:schemeClr val="accent2">
                    <a:lumMod val="40000"/>
                    <a:lumOff val="60000"/>
                  </a:schemeClr>
                </a:solidFill>
              </a:rPr>
              <a:t> calculations (rates, averages, percentiles)Filter by labels (e.g., method="GET")Build alerts and dashboards</a:t>
            </a: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65F8BC3-E5C7-7E9C-6A15-7FBD77AFE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4704793"/>
            <a:ext cx="12552846" cy="4781768"/>
          </a:xfrm>
          <a:prstGeom prst="rect">
            <a:avLst/>
          </a:prstGeom>
        </p:spPr>
      </p:pic>
    </p:spTree>
    <p:extLst>
      <p:ext uri="{BB962C8B-B14F-4D97-AF65-F5344CB8AC3E}">
        <p14:creationId xmlns:p14="http://schemas.microsoft.com/office/powerpoint/2010/main" val="2081362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Architecture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595060"/>
            <a:ext cx="16660377" cy="8279190"/>
          </a:xfrm>
          <a:prstGeom prst="rect">
            <a:avLst/>
          </a:prstGeom>
          <a:noFill/>
        </p:spPr>
        <p:txBody>
          <a:bodyPr wrap="square">
            <a:spAutoFit/>
          </a:bodyPr>
          <a:lstStyle/>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B283CCC0-812C-C77E-E237-4406D495210C}"/>
              </a:ext>
            </a:extLst>
          </p:cNvPr>
          <p:cNvGraphicFramePr>
            <a:graphicFrameLocks noGrp="1"/>
          </p:cNvGraphicFramePr>
          <p:nvPr>
            <p:extLst>
              <p:ext uri="{D42A27DB-BD31-4B8C-83A1-F6EECF244321}">
                <p14:modId xmlns:p14="http://schemas.microsoft.com/office/powerpoint/2010/main" val="957482772"/>
              </p:ext>
            </p:extLst>
          </p:nvPr>
        </p:nvGraphicFramePr>
        <p:xfrm>
          <a:off x="938649" y="1797050"/>
          <a:ext cx="16471900" cy="3196413"/>
        </p:xfrm>
        <a:graphic>
          <a:graphicData uri="http://schemas.openxmlformats.org/drawingml/2006/table">
            <a:tbl>
              <a:tblPr/>
              <a:tblGrid>
                <a:gridCol w="8235950">
                  <a:extLst>
                    <a:ext uri="{9D8B030D-6E8A-4147-A177-3AD203B41FA5}">
                      <a16:colId xmlns:a16="http://schemas.microsoft.com/office/drawing/2014/main" val="2671183760"/>
                    </a:ext>
                  </a:extLst>
                </a:gridCol>
                <a:gridCol w="8235950">
                  <a:extLst>
                    <a:ext uri="{9D8B030D-6E8A-4147-A177-3AD203B41FA5}">
                      <a16:colId xmlns:a16="http://schemas.microsoft.com/office/drawing/2014/main" val="3916167991"/>
                    </a:ext>
                  </a:extLst>
                </a:gridCol>
              </a:tblGrid>
              <a:tr h="661257">
                <a:tc>
                  <a:txBody>
                    <a:bodyPr/>
                    <a:lstStyle/>
                    <a:p>
                      <a:r>
                        <a:rPr lang="en-US" dirty="0"/>
                        <a:t>Component</a:t>
                      </a:r>
                    </a:p>
                  </a:txBody>
                  <a:tcPr anchor="ctr">
                    <a:lnL>
                      <a:noFill/>
                    </a:lnL>
                    <a:lnR>
                      <a:noFill/>
                    </a:lnR>
                    <a:lnT>
                      <a:noFill/>
                    </a:lnT>
                    <a:lnB>
                      <a:noFill/>
                    </a:lnB>
                    <a:solidFill>
                      <a:schemeClr val="accent2">
                        <a:lumMod val="20000"/>
                        <a:lumOff val="80000"/>
                      </a:schemeClr>
                    </a:solidFill>
                  </a:tcPr>
                </a:tc>
                <a:tc>
                  <a:txBody>
                    <a:bodyPr/>
                    <a:lstStyle/>
                    <a:p>
                      <a:r>
                        <a:rPr lang="en-US"/>
                        <a:t>Description</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0166097"/>
                  </a:ext>
                </a:extLst>
              </a:tr>
              <a:tr h="422526">
                <a:tc>
                  <a:txBody>
                    <a:bodyPr/>
                    <a:lstStyle/>
                    <a:p>
                      <a:r>
                        <a:rPr lang="en-US" b="1" dirty="0"/>
                        <a:t>Prometheus Server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The heart of the system — scrapes metrics, stores data in TSDB, runs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50662212"/>
                  </a:ext>
                </a:extLst>
              </a:tr>
              <a:tr h="422526">
                <a:tc>
                  <a:txBody>
                    <a:bodyPr/>
                    <a:lstStyle/>
                    <a:p>
                      <a:r>
                        <a:rPr lang="en-US" b="1"/>
                        <a:t>Exporters</a:t>
                      </a:r>
                      <a:endParaRPr lang="en-US"/>
                    </a:p>
                  </a:txBody>
                  <a:tcPr anchor="ctr">
                    <a:lnL>
                      <a:noFill/>
                    </a:lnL>
                    <a:lnR>
                      <a:noFill/>
                    </a:lnR>
                    <a:lnT>
                      <a:noFill/>
                    </a:lnT>
                    <a:lnB>
                      <a:noFill/>
                    </a:lnB>
                    <a:solidFill>
                      <a:schemeClr val="accent2">
                        <a:lumMod val="20000"/>
                        <a:lumOff val="80000"/>
                      </a:schemeClr>
                    </a:solidFill>
                  </a:tcPr>
                </a:tc>
                <a:tc>
                  <a:txBody>
                    <a:bodyPr/>
                    <a:lstStyle/>
                    <a:p>
                      <a:r>
                        <a:rPr lang="en-US"/>
                        <a:t>Small programs that expose metrics in Prometheus format via HTTP endpoints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82066649"/>
                  </a:ext>
                </a:extLst>
              </a:tr>
              <a:tr h="422526">
                <a:tc>
                  <a:txBody>
                    <a:bodyPr/>
                    <a:lstStyle/>
                    <a:p>
                      <a:r>
                        <a:rPr lang="en-US" b="1" dirty="0" err="1"/>
                        <a:t>Pushgateway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Accepts metrics from short-lived jobs (only if push model is needed)</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67163306"/>
                  </a:ext>
                </a:extLst>
              </a:tr>
              <a:tr h="422526">
                <a:tc>
                  <a:txBody>
                    <a:bodyPr/>
                    <a:lstStyle/>
                    <a:p>
                      <a:r>
                        <a:rPr lang="en-US" b="1" dirty="0" err="1"/>
                        <a:t>Alertmanager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Handles alerts sent by Prometheus; routes them to email, Slack,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94328607"/>
                  </a:ext>
                </a:extLst>
              </a:tr>
              <a:tr h="422526">
                <a:tc>
                  <a:txBody>
                    <a:bodyPr/>
                    <a:lstStyle/>
                    <a:p>
                      <a:r>
                        <a:rPr lang="en-US" b="1" dirty="0"/>
                        <a:t>Service Discovery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Automatically discovers scrape targets (Kubernetes, EC2,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761951455"/>
                  </a:ext>
                </a:extLst>
              </a:tr>
              <a:tr h="422526">
                <a:tc>
                  <a:txBody>
                    <a:bodyPr/>
                    <a:lstStyle/>
                    <a:p>
                      <a:r>
                        <a:rPr lang="en-US" b="1" dirty="0"/>
                        <a:t>Grafana / Web UI</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dirty="0"/>
                        <a:t>Tools for visualizing metrics and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74687624"/>
                  </a:ext>
                </a:extLst>
              </a:tr>
            </a:tbl>
          </a:graphicData>
        </a:graphic>
      </p:graphicFrame>
      <p:pic>
        <p:nvPicPr>
          <p:cNvPr id="12" name="Picture 11">
            <a:extLst>
              <a:ext uri="{FF2B5EF4-FFF2-40B4-BE49-F238E27FC236}">
                <a16:creationId xmlns:a16="http://schemas.microsoft.com/office/drawing/2014/main" id="{4CC45E0C-D861-D1E1-7D77-E58ED073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5019240"/>
            <a:ext cx="12992100" cy="4667932"/>
          </a:xfrm>
          <a:prstGeom prst="rect">
            <a:avLst/>
          </a:prstGeom>
        </p:spPr>
      </p:pic>
    </p:spTree>
    <p:extLst>
      <p:ext uri="{BB962C8B-B14F-4D97-AF65-F5344CB8AC3E}">
        <p14:creationId xmlns:p14="http://schemas.microsoft.com/office/powerpoint/2010/main" val="3756443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053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925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11726287"/>
          </a:xfrm>
          <a:prstGeom prst="rect">
            <a:avLst/>
          </a:prstGeom>
          <a:noFill/>
        </p:spPr>
        <p:txBody>
          <a:bodyPr wrap="square">
            <a:spAutoFit/>
          </a:bodyPr>
          <a:lstStyle/>
          <a:p>
            <a:r>
              <a:rPr lang="en-US" sz="2800" dirty="0">
                <a:solidFill>
                  <a:schemeClr val="accent2">
                    <a:lumMod val="40000"/>
                    <a:lumOff val="60000"/>
                  </a:schemeClr>
                </a:solidFill>
              </a:rPr>
              <a:t>Head Block (In-Memory)</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 Recent data is written to the </a:t>
            </a:r>
            <a:r>
              <a:rPr lang="en-US" sz="2800" b="1" dirty="0">
                <a:solidFill>
                  <a:schemeClr val="accent2">
                    <a:lumMod val="40000"/>
                    <a:lumOff val="60000"/>
                  </a:schemeClr>
                </a:solidFill>
              </a:rPr>
              <a:t>head block</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Lives in memory.</a:t>
            </a:r>
          </a:p>
          <a:p>
            <a:pPr>
              <a:buFont typeface="Arial" panose="020B0604020202020204" pitchFamily="34" charset="0"/>
              <a:buChar char="•"/>
            </a:pPr>
            <a:r>
              <a:rPr lang="en-US" sz="2800" dirty="0">
                <a:solidFill>
                  <a:schemeClr val="accent2">
                    <a:lumMod val="40000"/>
                    <a:lumOff val="60000"/>
                  </a:schemeClr>
                </a:solidFill>
              </a:rPr>
              <a:t>Flushed to disk every 2 hours.</a:t>
            </a:r>
          </a:p>
          <a:p>
            <a:pPr>
              <a:buFont typeface="Arial" panose="020B0604020202020204" pitchFamily="34" charset="0"/>
              <a:buChar char="•"/>
            </a:pPr>
            <a:r>
              <a:rPr lang="en-US" sz="2800" dirty="0">
                <a:solidFill>
                  <a:schemeClr val="accent2">
                    <a:lumMod val="40000"/>
                    <a:lumOff val="60000"/>
                  </a:schemeClr>
                </a:solidFill>
              </a:rPr>
              <a:t>Fast write access.</a:t>
            </a:r>
            <a:endParaRPr lang="fa-IR"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r>
              <a:rPr lang="en-US" sz="2800" b="1" dirty="0">
                <a:solidFill>
                  <a:schemeClr val="accent2">
                    <a:lumMod val="40000"/>
                    <a:lumOff val="60000"/>
                  </a:schemeClr>
                </a:solidFill>
              </a:rPr>
              <a:t>WAL (Write-Ahead Log)</a:t>
            </a:r>
          </a:p>
          <a:p>
            <a:pPr>
              <a:buFont typeface="Arial" panose="020B0604020202020204" pitchFamily="34" charset="0"/>
              <a:buChar char="•"/>
            </a:pPr>
            <a:r>
              <a:rPr lang="en-US" sz="2800" dirty="0">
                <a:solidFill>
                  <a:schemeClr val="accent2">
                    <a:lumMod val="40000"/>
                    <a:lumOff val="60000"/>
                  </a:schemeClr>
                </a:solidFill>
              </a:rPr>
              <a:t>Prometheus first writes incoming samples to a </a:t>
            </a:r>
            <a:r>
              <a:rPr lang="en-US" sz="2800" b="1" dirty="0">
                <a:solidFill>
                  <a:schemeClr val="accent2">
                    <a:lumMod val="40000"/>
                    <a:lumOff val="60000"/>
                  </a:schemeClr>
                </a:solidFill>
              </a:rPr>
              <a:t>WAL file</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Ensures durability: If it crashes, it replays the WAL on restart.</a:t>
            </a:r>
          </a:p>
          <a:p>
            <a:pPr>
              <a:buFont typeface="Arial" panose="020B0604020202020204" pitchFamily="34" charset="0"/>
              <a:buChar char="•"/>
            </a:pPr>
            <a:r>
              <a:rPr lang="en-US" sz="2800" dirty="0">
                <a:solidFill>
                  <a:schemeClr val="accent2">
                    <a:lumMod val="40000"/>
                    <a:lumOff val="60000"/>
                  </a:schemeClr>
                </a:solidFill>
              </a:rPr>
              <a:t>WAL is eventually compacted into blocks</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Chunks</a:t>
            </a:r>
          </a:p>
          <a:p>
            <a:r>
              <a:rPr lang="en-US" sz="2800" dirty="0">
                <a:solidFill>
                  <a:schemeClr val="accent2">
                    <a:lumMod val="40000"/>
                    <a:lumOff val="60000"/>
                  </a:schemeClr>
                </a:solidFill>
              </a:rPr>
              <a:t>Samples are grouped into </a:t>
            </a:r>
            <a:r>
              <a:rPr lang="en-US" sz="2800" b="1" dirty="0">
                <a:solidFill>
                  <a:schemeClr val="accent2">
                    <a:lumMod val="40000"/>
                    <a:lumOff val="60000"/>
                  </a:schemeClr>
                </a:solidFill>
              </a:rPr>
              <a:t>chunks</a:t>
            </a:r>
            <a:r>
              <a:rPr lang="en-US" sz="2800" dirty="0">
                <a:solidFill>
                  <a:schemeClr val="accent2">
                    <a:lumMod val="40000"/>
                    <a:lumOff val="60000"/>
                  </a:schemeClr>
                </a:solidFill>
              </a:rPr>
              <a:t> (compressed blocks of time-series data).</a:t>
            </a:r>
          </a:p>
          <a:p>
            <a:pPr>
              <a:buFont typeface="Arial" panose="020B0604020202020204" pitchFamily="34" charset="0"/>
              <a:buChar char="•"/>
            </a:pPr>
            <a:r>
              <a:rPr lang="en-US" sz="2800" dirty="0">
                <a:solidFill>
                  <a:schemeClr val="accent2">
                    <a:lumMod val="40000"/>
                    <a:lumOff val="60000"/>
                  </a:schemeClr>
                </a:solidFill>
              </a:rPr>
              <a:t>Each chunk holds samples for a single time series (usually ~2 hours worth).</a:t>
            </a:r>
          </a:p>
          <a:p>
            <a:pPr>
              <a:buFont typeface="Arial" panose="020B0604020202020204" pitchFamily="34" charset="0"/>
              <a:buChar char="•"/>
            </a:pPr>
            <a:r>
              <a:rPr lang="en-US" sz="2800" dirty="0">
                <a:solidFill>
                  <a:schemeClr val="accent2">
                    <a:lumMod val="40000"/>
                    <a:lumOff val="60000"/>
                  </a:schemeClr>
                </a:solidFill>
              </a:rPr>
              <a:t>Stored in a compressed format using delta encoding or XOR compression.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Persistent Blocks</a:t>
            </a:r>
          </a:p>
          <a:p>
            <a:pPr>
              <a:buFont typeface="Arial" panose="020B0604020202020204" pitchFamily="34" charset="0"/>
              <a:buChar char="•"/>
            </a:pPr>
            <a:r>
              <a:rPr lang="en-US" sz="2800" dirty="0">
                <a:solidFill>
                  <a:schemeClr val="accent2">
                    <a:lumMod val="40000"/>
                    <a:lumOff val="60000"/>
                  </a:schemeClr>
                </a:solidFill>
              </a:rPr>
              <a:t>Every 2 hours, data from the head is flushed into TSDB blocks on </a:t>
            </a:r>
            <a:r>
              <a:rPr lang="en-US" sz="2800" dirty="0" err="1">
                <a:solidFill>
                  <a:schemeClr val="accent2">
                    <a:lumMod val="40000"/>
                    <a:lumOff val="60000"/>
                  </a:schemeClr>
                </a:solidFill>
              </a:rPr>
              <a:t>disk:Each</a:t>
            </a:r>
            <a:r>
              <a:rPr lang="en-US" sz="2800" dirty="0">
                <a:solidFill>
                  <a:schemeClr val="accent2">
                    <a:lumMod val="40000"/>
                    <a:lumOff val="60000"/>
                  </a:schemeClr>
                </a:solidFill>
              </a:rPr>
              <a:t> block = 2h of </a:t>
            </a:r>
            <a:r>
              <a:rPr lang="en-US" sz="2800" dirty="0" err="1">
                <a:solidFill>
                  <a:schemeClr val="accent2">
                    <a:lumMod val="40000"/>
                    <a:lumOff val="60000"/>
                  </a:schemeClr>
                </a:solidFill>
              </a:rPr>
              <a:t>dataStored</a:t>
            </a:r>
            <a:r>
              <a:rPr lang="en-US" sz="2800" dirty="0">
                <a:solidFill>
                  <a:schemeClr val="accent2">
                    <a:lumMod val="40000"/>
                    <a:lumOff val="60000"/>
                  </a:schemeClr>
                </a:solidFill>
              </a:rPr>
              <a:t> in: /var/lib/</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/metrics2/</a:t>
            </a:r>
            <a:r>
              <a:rPr lang="en-US" sz="2800" dirty="0" err="1">
                <a:solidFill>
                  <a:schemeClr val="accent2">
                    <a:lumMod val="40000"/>
                    <a:lumOff val="60000"/>
                  </a:schemeClr>
                </a:solidFill>
              </a:rPr>
              <a:t>wal</a:t>
            </a:r>
            <a:r>
              <a:rPr lang="en-US" sz="2800" dirty="0">
                <a:solidFill>
                  <a:schemeClr val="accent2">
                    <a:lumMod val="40000"/>
                    <a:lumOff val="60000"/>
                  </a:schemeClr>
                </a:solidFill>
              </a:rPr>
              <a:t> and /</a:t>
            </a:r>
            <a:r>
              <a:rPr lang="en-US" sz="2800" dirty="0" err="1">
                <a:solidFill>
                  <a:schemeClr val="accent2">
                    <a:lumMod val="40000"/>
                    <a:lumOff val="60000"/>
                  </a:schemeClr>
                </a:solidFill>
              </a:rPr>
              <a:t>chunks_head</a:t>
            </a:r>
            <a:r>
              <a:rPr lang="en-US" sz="2800" dirty="0">
                <a:solidFill>
                  <a:schemeClr val="accent2">
                    <a:lumMod val="40000"/>
                    <a:lumOff val="60000"/>
                  </a:schemeClr>
                </a:solidFill>
              </a:rPr>
              <a:t>/ directories (default path)</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3196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2677656"/>
          </a:xfrm>
          <a:prstGeom prst="rect">
            <a:avLst/>
          </a:prstGeom>
          <a:noFill/>
        </p:spPr>
        <p:txBody>
          <a:bodyPr wrap="square">
            <a:spAutoFit/>
          </a:bodyPr>
          <a:lstStyle/>
          <a:p>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1DEF02C-4021-5010-B6A5-0ED737C2F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52" y="1771273"/>
            <a:ext cx="14630400" cy="7278786"/>
          </a:xfrm>
          <a:prstGeom prst="rect">
            <a:avLst/>
          </a:prstGeom>
        </p:spPr>
      </p:pic>
    </p:spTree>
    <p:extLst>
      <p:ext uri="{BB962C8B-B14F-4D97-AF65-F5344CB8AC3E}">
        <p14:creationId xmlns:p14="http://schemas.microsoft.com/office/powerpoint/2010/main" val="10029334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6986528"/>
          </a:xfrm>
          <a:prstGeom prst="rect">
            <a:avLst/>
          </a:prstGeom>
          <a:noFill/>
        </p:spPr>
        <p:txBody>
          <a:bodyPr wrap="square">
            <a:spAutoFit/>
          </a:bodyPr>
          <a:lstStyle/>
          <a:p>
            <a:r>
              <a:rPr lang="en-US" sz="2800" b="1" dirty="0">
                <a:solidFill>
                  <a:schemeClr val="accent2">
                    <a:lumMod val="40000"/>
                    <a:lumOff val="60000"/>
                  </a:schemeClr>
                </a:solidFill>
              </a:rPr>
              <a:t>Compaction</a:t>
            </a:r>
          </a:p>
          <a:p>
            <a:r>
              <a:rPr lang="en-US" sz="2800" dirty="0">
                <a:solidFill>
                  <a:schemeClr val="accent2">
                    <a:lumMod val="40000"/>
                    <a:lumOff val="60000"/>
                  </a:schemeClr>
                </a:solidFill>
              </a:rPr>
              <a:t>Older blocks are </a:t>
            </a:r>
            <a:r>
              <a:rPr lang="en-US" sz="2800" b="1" dirty="0">
                <a:solidFill>
                  <a:schemeClr val="accent2">
                    <a:lumMod val="40000"/>
                    <a:lumOff val="60000"/>
                  </a:schemeClr>
                </a:solidFill>
              </a:rPr>
              <a:t>compacted</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Merges smaller blocks into bigger ones</a:t>
            </a:r>
          </a:p>
          <a:p>
            <a:pPr>
              <a:buFont typeface="Arial" panose="020B0604020202020204" pitchFamily="34" charset="0"/>
              <a:buChar char="•"/>
            </a:pPr>
            <a:r>
              <a:rPr lang="en-US" sz="2800" dirty="0">
                <a:solidFill>
                  <a:schemeClr val="accent2">
                    <a:lumMod val="40000"/>
                    <a:lumOff val="60000"/>
                  </a:schemeClr>
                </a:solidFill>
              </a:rPr>
              <a:t>Reduces disk space</a:t>
            </a:r>
          </a:p>
          <a:p>
            <a:pPr>
              <a:buFont typeface="Arial" panose="020B0604020202020204" pitchFamily="34" charset="0"/>
              <a:buChar char="•"/>
            </a:pPr>
            <a:r>
              <a:rPr lang="en-US" sz="2800" dirty="0">
                <a:solidFill>
                  <a:schemeClr val="accent2">
                    <a:lumMod val="40000"/>
                    <a:lumOff val="60000"/>
                  </a:schemeClr>
                </a:solidFill>
              </a:rPr>
              <a:t>Improves query performance</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Tombstone?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Retention &amp; Deletion: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Default retention is 15 days (can be configured).Prometheus deletes old blocks based on retention settings.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t>
            </a:r>
            <a:r>
              <a:rPr lang="en-US" sz="2800" dirty="0" err="1">
                <a:solidFill>
                  <a:schemeClr val="accent2">
                    <a:lumMod val="40000"/>
                    <a:lumOff val="60000"/>
                  </a:schemeClr>
                </a:solidFill>
              </a:rPr>
              <a:t>storage.tsdb.retention.time</a:t>
            </a:r>
            <a:r>
              <a:rPr lang="en-US" sz="2800" dirty="0">
                <a:solidFill>
                  <a:schemeClr val="accent2">
                    <a:lumMod val="40000"/>
                    <a:lumOff val="60000"/>
                  </a:schemeClr>
                </a:solidFill>
              </a:rPr>
              <a:t>=30d</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2749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Cardinality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2420364"/>
            <a:ext cx="16660377" cy="9140964"/>
          </a:xfrm>
          <a:prstGeom prst="rect">
            <a:avLst/>
          </a:prstGeom>
          <a:noFill/>
        </p:spPr>
        <p:txBody>
          <a:bodyPr wrap="square">
            <a:spAutoFit/>
          </a:bodyPr>
          <a:lstStyle/>
          <a:p>
            <a:r>
              <a:rPr lang="en-US" sz="2800" b="1" dirty="0">
                <a:solidFill>
                  <a:schemeClr val="accent2">
                    <a:lumMod val="60000"/>
                    <a:lumOff val="40000"/>
                  </a:schemeClr>
                </a:solidFill>
              </a:rPr>
              <a:t>Cardinality</a:t>
            </a:r>
            <a:r>
              <a:rPr lang="en-US" sz="2800" dirty="0">
                <a:solidFill>
                  <a:schemeClr val="accent2">
                    <a:lumMod val="60000"/>
                    <a:lumOff val="40000"/>
                  </a:schemeClr>
                </a:solidFill>
              </a:rPr>
              <a:t> in Prometheus (and generally in monitoring) refers to </a:t>
            </a:r>
            <a:r>
              <a:rPr lang="en-US" sz="2800" b="1" dirty="0">
                <a:solidFill>
                  <a:schemeClr val="accent2">
                    <a:lumMod val="60000"/>
                    <a:lumOff val="40000"/>
                  </a:schemeClr>
                </a:solidFill>
              </a:rPr>
              <a:t>the number of unique combinations of labels for a metric</a:t>
            </a:r>
            <a:r>
              <a:rPr lang="en-US" sz="2800" dirty="0"/>
              <a:t>../</a:t>
            </a:r>
          </a:p>
          <a:p>
            <a:endParaRPr lang="en-US" sz="2800" dirty="0"/>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 user="john"}</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Now imagine you have:</a:t>
            </a:r>
          </a:p>
          <a:p>
            <a:r>
              <a:rPr lang="en-US" sz="2800" dirty="0">
                <a:solidFill>
                  <a:schemeClr val="accent2">
                    <a:lumMod val="40000"/>
                    <a:lumOff val="60000"/>
                  </a:schemeClr>
                </a:solidFill>
              </a:rPr>
              <a:t>5 HTTP methods (GET, POST, etc.)</a:t>
            </a:r>
          </a:p>
          <a:p>
            <a:r>
              <a:rPr lang="en-US" sz="2800" dirty="0">
                <a:solidFill>
                  <a:schemeClr val="accent2">
                    <a:lumMod val="40000"/>
                    <a:lumOff val="60000"/>
                  </a:schemeClr>
                </a:solidFill>
              </a:rPr>
              <a:t>10 status codes</a:t>
            </a:r>
          </a:p>
          <a:p>
            <a:r>
              <a:rPr lang="en-US" sz="2800" dirty="0">
                <a:solidFill>
                  <a:schemeClr val="accent2">
                    <a:lumMod val="40000"/>
                    <a:lumOff val="60000"/>
                  </a:schemeClr>
                </a:solidFill>
              </a:rPr>
              <a:t>1,000 </a:t>
            </a:r>
            <a:r>
              <a:rPr lang="en-US" sz="2800" dirty="0" err="1">
                <a:solidFill>
                  <a:schemeClr val="accent2">
                    <a:lumMod val="40000"/>
                    <a:lumOff val="60000"/>
                  </a:schemeClr>
                </a:solidFill>
              </a:rPr>
              <a:t>usersThat’s</a:t>
            </a:r>
            <a:r>
              <a:rPr lang="en-US" sz="2800" dirty="0">
                <a:solidFill>
                  <a:schemeClr val="accent2">
                    <a:lumMod val="40000"/>
                    <a:lumOff val="60000"/>
                  </a:schemeClr>
                </a:solidFill>
              </a:rPr>
              <a:t> potentially:  5 × 10 × 1,000 = 50,000</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 Why it matters:</a:t>
            </a:r>
          </a:p>
          <a:p>
            <a:pPr>
              <a:buFont typeface="Arial" panose="020B0604020202020204" pitchFamily="34" charset="0"/>
              <a:buChar char="•"/>
            </a:pPr>
            <a:r>
              <a:rPr lang="en-US" sz="2800" dirty="0">
                <a:solidFill>
                  <a:schemeClr val="accent2">
                    <a:lumMod val="60000"/>
                    <a:lumOff val="40000"/>
                  </a:schemeClr>
                </a:solidFill>
              </a:rPr>
              <a:t>📉 </a:t>
            </a:r>
            <a:r>
              <a:rPr lang="en-US" sz="2800" b="1" dirty="0">
                <a:solidFill>
                  <a:schemeClr val="accent2">
                    <a:lumMod val="60000"/>
                    <a:lumOff val="40000"/>
                  </a:schemeClr>
                </a:solidFill>
              </a:rPr>
              <a:t>More cardinality = more memory</a:t>
            </a:r>
            <a:r>
              <a:rPr lang="en-US" sz="2800" dirty="0">
                <a:solidFill>
                  <a:schemeClr val="accent2">
                    <a:lumMod val="60000"/>
                    <a:lumOff val="40000"/>
                  </a:schemeClr>
                </a:solidFill>
              </a:rPr>
              <a:t> and CPU usage in Prometheus</a:t>
            </a:r>
          </a:p>
          <a:p>
            <a:pPr>
              <a:buFont typeface="Arial" panose="020B0604020202020204" pitchFamily="34" charset="0"/>
              <a:buChar char="•"/>
            </a:pPr>
            <a:r>
              <a:rPr lang="en-US" sz="2800" dirty="0">
                <a:solidFill>
                  <a:schemeClr val="accent2">
                    <a:lumMod val="60000"/>
                    <a:lumOff val="40000"/>
                  </a:schemeClr>
                </a:solidFill>
              </a:rPr>
              <a:t>🚫 Very </a:t>
            </a:r>
            <a:r>
              <a:rPr lang="en-US" sz="2800" b="1" dirty="0">
                <a:solidFill>
                  <a:schemeClr val="accent2">
                    <a:lumMod val="60000"/>
                    <a:lumOff val="40000"/>
                  </a:schemeClr>
                </a:solidFill>
              </a:rPr>
              <a:t>high cardinality can crash</a:t>
            </a:r>
            <a:r>
              <a:rPr lang="en-US" sz="2800" dirty="0">
                <a:solidFill>
                  <a:schemeClr val="accent2">
                    <a:lumMod val="60000"/>
                    <a:lumOff val="40000"/>
                  </a:schemeClr>
                </a:solidFill>
              </a:rPr>
              <a:t> Prometheus or make it slow</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45814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98450" y="3492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metric types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714374" y="680808"/>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1826821"/>
            <a:ext cx="16660377" cy="9140964"/>
          </a:xfrm>
          <a:prstGeom prst="rect">
            <a:avLst/>
          </a:prstGeom>
          <a:noFill/>
        </p:spPr>
        <p:txBody>
          <a:bodyPr wrap="square">
            <a:spAutoFit/>
          </a:bodyPr>
          <a:lstStyle/>
          <a:p>
            <a:r>
              <a:rPr lang="en-US" sz="2800" dirty="0">
                <a:solidFill>
                  <a:schemeClr val="accent2">
                    <a:lumMod val="40000"/>
                    <a:lumOff val="60000"/>
                  </a:schemeClr>
                </a:solidFill>
              </a:rPr>
              <a:t>1-</a:t>
            </a:r>
            <a:r>
              <a:rPr lang="en-US" sz="2800" b="1" dirty="0"/>
              <a:t>.</a:t>
            </a:r>
            <a:r>
              <a:rPr lang="en-US" sz="2800" b="1" dirty="0">
                <a:solidFill>
                  <a:schemeClr val="accent2">
                    <a:lumMod val="40000"/>
                    <a:lumOff val="60000"/>
                  </a:schemeClr>
                </a:solidFill>
              </a:rPr>
              <a:t>Counter</a:t>
            </a:r>
          </a:p>
          <a:p>
            <a:endParaRPr lang="en-US" sz="2800" b="1" dirty="0">
              <a:solidFill>
                <a:schemeClr val="accent2">
                  <a:lumMod val="40000"/>
                  <a:lumOff val="60000"/>
                </a:schemeClr>
              </a:solidFill>
            </a:endParaRPr>
          </a:p>
          <a:p>
            <a:pPr>
              <a:buFont typeface="Arial" panose="020B0604020202020204" pitchFamily="34" charset="0"/>
              <a:buChar char="•"/>
            </a:pPr>
            <a:r>
              <a:rPr lang="en-US" sz="2800" b="1" dirty="0">
                <a:solidFill>
                  <a:schemeClr val="accent2">
                    <a:lumMod val="40000"/>
                    <a:lumOff val="60000"/>
                  </a:schemeClr>
                </a:solidFill>
              </a:rPr>
              <a:t>Only increases</a:t>
            </a:r>
            <a:r>
              <a:rPr lang="en-US" sz="2800" dirty="0">
                <a:solidFill>
                  <a:schemeClr val="accent2">
                    <a:lumMod val="40000"/>
                    <a:lumOff val="60000"/>
                  </a:schemeClr>
                </a:solidFill>
              </a:rPr>
              <a:t> (or resets to 0)</a:t>
            </a:r>
          </a:p>
          <a:p>
            <a:pPr>
              <a:buFont typeface="Arial" panose="020B0604020202020204" pitchFamily="34" charset="0"/>
              <a:buChar char="•"/>
            </a:pPr>
            <a:r>
              <a:rPr lang="en-US" sz="2800" dirty="0">
                <a:solidFill>
                  <a:schemeClr val="accent2">
                    <a:lumMod val="40000"/>
                    <a:lumOff val="60000"/>
                  </a:schemeClr>
                </a:solidFill>
              </a:rPr>
              <a:t>Good for: total requests, errors, jobs completed</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2. Gauge</a:t>
            </a:r>
          </a:p>
          <a:p>
            <a:pPr>
              <a:buFont typeface="Arial" panose="020B0604020202020204" pitchFamily="34" charset="0"/>
              <a:buChar char="•"/>
            </a:pPr>
            <a:r>
              <a:rPr lang="en-US" sz="2800" dirty="0">
                <a:solidFill>
                  <a:schemeClr val="accent2">
                    <a:lumMod val="40000"/>
                    <a:lumOff val="60000"/>
                  </a:schemeClr>
                </a:solidFill>
              </a:rPr>
              <a:t>Can </a:t>
            </a:r>
            <a:r>
              <a:rPr lang="en-US" sz="2800" b="1" dirty="0">
                <a:solidFill>
                  <a:schemeClr val="accent2">
                    <a:lumMod val="40000"/>
                    <a:lumOff val="60000"/>
                  </a:schemeClr>
                </a:solidFill>
              </a:rPr>
              <a:t>increase or decrease (live show)</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Good for: memory usage, CPU load, temperature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3. Histogram</a:t>
            </a:r>
          </a:p>
          <a:p>
            <a:pPr>
              <a:buFont typeface="Arial" panose="020B0604020202020204" pitchFamily="34" charset="0"/>
              <a:buChar char="•"/>
            </a:pPr>
            <a:r>
              <a:rPr lang="en-US" sz="2800" dirty="0">
                <a:solidFill>
                  <a:schemeClr val="accent2">
                    <a:lumMod val="40000"/>
                    <a:lumOff val="60000"/>
                  </a:schemeClr>
                </a:solidFill>
              </a:rPr>
              <a:t>Measures distributions of values (e.g., request durations)Stores:*_bucket: count in each bucket*_count: total count*_sum: total </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request duration, response sizes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4. Summary</a:t>
            </a:r>
          </a:p>
          <a:p>
            <a:r>
              <a:rPr lang="en-US" sz="2800" dirty="0">
                <a:solidFill>
                  <a:schemeClr val="accent2">
                    <a:lumMod val="40000"/>
                    <a:lumOff val="60000"/>
                  </a:schemeClr>
                </a:solidFill>
              </a:rPr>
              <a:t>Like Histogram, but </a:t>
            </a:r>
            <a:r>
              <a:rPr lang="en-US" sz="2800" dirty="0" err="1">
                <a:solidFill>
                  <a:schemeClr val="accent2">
                    <a:lumMod val="40000"/>
                    <a:lumOff val="60000"/>
                  </a:schemeClr>
                </a:solidFill>
              </a:rPr>
              <a:t>gives:quantiles</a:t>
            </a:r>
            <a:r>
              <a:rPr lang="en-US" sz="2800" dirty="0">
                <a:solidFill>
                  <a:schemeClr val="accent2">
                    <a:lumMod val="40000"/>
                    <a:lumOff val="60000"/>
                  </a:schemeClr>
                </a:solidFill>
              </a:rPr>
              <a:t> (e.g., 95th percentile)*_count and *_</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small-scale latency measurement</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61003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04159" y="1568450"/>
            <a:ext cx="16660377" cy="10433625"/>
          </a:xfrm>
          <a:prstGeom prst="rect">
            <a:avLst/>
          </a:prstGeom>
          <a:noFill/>
        </p:spPr>
        <p:txBody>
          <a:bodyPr wrap="square">
            <a:spAutoFit/>
          </a:bodyPr>
          <a:lstStyle/>
          <a:p>
            <a:r>
              <a:rPr lang="en-US" sz="2800" b="1" dirty="0">
                <a:solidFill>
                  <a:schemeClr val="accent2">
                    <a:lumMod val="40000"/>
                    <a:lumOff val="60000"/>
                  </a:schemeClr>
                </a:solidFill>
              </a:rPr>
              <a:t>What is a Query in Prometheus?</a:t>
            </a:r>
          </a:p>
          <a:p>
            <a:endParaRPr lang="en-US" sz="2800" b="1" dirty="0">
              <a:solidFill>
                <a:schemeClr val="accent2">
                  <a:lumMod val="40000"/>
                  <a:lumOff val="60000"/>
                </a:schemeClr>
              </a:solidFill>
            </a:endParaRPr>
          </a:p>
          <a:p>
            <a:r>
              <a:rPr lang="en-US" sz="2800" dirty="0">
                <a:solidFill>
                  <a:schemeClr val="accent2">
                    <a:lumMod val="40000"/>
                    <a:lumOff val="60000"/>
                  </a:schemeClr>
                </a:solidFill>
              </a:rPr>
              <a:t>A </a:t>
            </a:r>
            <a:r>
              <a:rPr lang="en-US" sz="2800" b="1" dirty="0">
                <a:solidFill>
                  <a:schemeClr val="accent2">
                    <a:lumMod val="40000"/>
                    <a:lumOff val="60000"/>
                  </a:schemeClr>
                </a:solidFill>
              </a:rPr>
              <a:t>Prometheus query</a:t>
            </a:r>
            <a:r>
              <a:rPr lang="en-US" sz="2800" dirty="0">
                <a:solidFill>
                  <a:schemeClr val="accent2">
                    <a:lumMod val="40000"/>
                    <a:lumOff val="60000"/>
                  </a:schemeClr>
                </a:solidFill>
              </a:rPr>
              <a:t> is written in </a:t>
            </a:r>
            <a:r>
              <a:rPr lang="en-US" sz="2800" b="1" dirty="0" err="1">
                <a:solidFill>
                  <a:schemeClr val="accent2">
                    <a:lumMod val="40000"/>
                    <a:lumOff val="60000"/>
                  </a:schemeClr>
                </a:solidFill>
              </a:rPr>
              <a:t>PromQL</a:t>
            </a:r>
            <a:r>
              <a:rPr lang="en-US" sz="2800" dirty="0">
                <a:solidFill>
                  <a:schemeClr val="accent2">
                    <a:lumMod val="40000"/>
                    <a:lumOff val="60000"/>
                  </a:schemeClr>
                </a:solidFill>
              </a:rPr>
              <a:t> (Prometheus Query Language). It lets you retrieve and process time-series data.</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Sample  query </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a:t>
            </a:r>
          </a:p>
          <a:p>
            <a:r>
              <a:rPr lang="en-US" sz="2800" dirty="0">
                <a:solidFill>
                  <a:schemeClr val="accent2">
                    <a:lumMod val="40000"/>
                    <a:lumOff val="60000"/>
                  </a:schemeClr>
                </a:solidFill>
              </a:rPr>
              <a:t>rate(</a:t>
            </a:r>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[5m])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dirty="0">
                <a:solidFill>
                  <a:schemeClr val="accent2">
                    <a:lumMod val="40000"/>
                    <a:lumOff val="60000"/>
                  </a:schemeClr>
                </a:solidFill>
              </a:rPr>
              <a:t>By default </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a:t>
            </a:r>
            <a:r>
              <a:rPr lang="en-US" sz="2800" dirty="0" err="1">
                <a:solidFill>
                  <a:schemeClr val="accent2">
                    <a:lumMod val="40000"/>
                    <a:lumOff val="60000"/>
                  </a:schemeClr>
                </a:solidFill>
              </a:rPr>
              <a:t>query.max</a:t>
            </a:r>
            <a:r>
              <a:rPr lang="en-US" sz="2800" dirty="0">
                <a:solidFill>
                  <a:schemeClr val="accent2">
                    <a:lumMod val="40000"/>
                    <a:lumOff val="60000"/>
                  </a:schemeClr>
                </a:solidFill>
              </a:rPr>
              <a:t>-concurrency=2o</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query.timeout</a:t>
            </a:r>
            <a:r>
              <a:rPr lang="en-US" sz="2800" dirty="0">
                <a:solidFill>
                  <a:schemeClr val="accent2">
                    <a:lumMod val="40000"/>
                    <a:lumOff val="60000"/>
                  </a:schemeClr>
                </a:solidFill>
              </a:rPr>
              <a:t>	2m	Timeout per query</a:t>
            </a: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 Note</a:t>
            </a:r>
          </a:p>
          <a:p>
            <a:r>
              <a:rPr lang="en-US" sz="2800" dirty="0">
                <a:solidFill>
                  <a:schemeClr val="accent2">
                    <a:lumMod val="40000"/>
                    <a:lumOff val="60000"/>
                  </a:schemeClr>
                </a:solidFill>
              </a:rPr>
              <a:t>Be careful increasing it too much — it can:</a:t>
            </a:r>
          </a:p>
          <a:p>
            <a:pPr>
              <a:buFont typeface="Arial" panose="020B0604020202020204" pitchFamily="34" charset="0"/>
              <a:buChar char="•"/>
            </a:pPr>
            <a:r>
              <a:rPr lang="en-US" sz="2800" dirty="0">
                <a:solidFill>
                  <a:schemeClr val="accent2">
                    <a:lumMod val="40000"/>
                    <a:lumOff val="60000"/>
                  </a:schemeClr>
                </a:solidFill>
              </a:rPr>
              <a:t>Consume too much memory/CPU</a:t>
            </a:r>
          </a:p>
          <a:p>
            <a:pPr>
              <a:buFont typeface="Arial" panose="020B0604020202020204" pitchFamily="34" charset="0"/>
              <a:buChar char="•"/>
            </a:pPr>
            <a:r>
              <a:rPr lang="en-US" sz="2800" dirty="0">
                <a:solidFill>
                  <a:schemeClr val="accent2">
                    <a:lumMod val="40000"/>
                    <a:lumOff val="60000"/>
                  </a:schemeClr>
                </a:solidFill>
              </a:rPr>
              <a:t>Slow down or crash your instance if overloaded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881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387350" y="3593078"/>
            <a:ext cx="16660377" cy="5693866"/>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 (often referred to as “query back delta”) is a setting that defines how far back in time Prometheus looks when evaluating "instant" queries</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r>
              <a:rPr lang="en-US" sz="2800" dirty="0">
                <a:solidFill>
                  <a:schemeClr val="accent2">
                    <a:lumMod val="40000"/>
                    <a:lumOff val="60000"/>
                  </a:schemeClr>
                </a:solidFill>
              </a:rPr>
              <a:t>By default </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-delta=5m</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Means when find for metric on 12.50 if exist metric on 12.45 valid and show but if 12.44  not show</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When change it ? </a:t>
            </a:r>
            <a:r>
              <a:rPr lang="en-US" sz="2800" dirty="0">
                <a:solidFill>
                  <a:schemeClr val="accent2">
                    <a:lumMod val="40000"/>
                    <a:lumOff val="60000"/>
                  </a:schemeClr>
                </a:solidFill>
                <a:sym typeface="Wingdings" panose="05000000000000000000" pitchFamily="2" charset="2"/>
              </a:rPr>
              <a:t></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9203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Prometheus.yml</a:t>
            </a:r>
            <a:r>
              <a:rPr lang="en-US" sz="4000" dirty="0">
                <a:solidFill>
                  <a:schemeClr val="accent2">
                    <a:lumMod val="60000"/>
                    <a:lumOff val="40000"/>
                  </a:schemeClr>
                </a:solidFill>
              </a:rPr>
              <a:t>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555641"/>
          </a:xfrm>
          <a:prstGeom prst="rect">
            <a:avLst/>
          </a:prstGeom>
          <a:noFill/>
        </p:spPr>
        <p:txBody>
          <a:bodyPr wrap="square">
            <a:spAutoFit/>
          </a:bodyPr>
          <a:lstStyle/>
          <a:p>
            <a:r>
              <a:rPr lang="en-US" sz="2800" dirty="0">
                <a:solidFill>
                  <a:schemeClr val="accent2">
                    <a:lumMod val="40000"/>
                    <a:lumOff val="60000"/>
                  </a:schemeClr>
                </a:solidFill>
              </a:rPr>
              <a:t># Global configuration</a:t>
            </a:r>
          </a:p>
          <a:p>
            <a:r>
              <a:rPr lang="en-US" sz="2800" dirty="0">
                <a:solidFill>
                  <a:schemeClr val="accent2">
                    <a:lumMod val="40000"/>
                    <a:lumOff val="60000"/>
                  </a:schemeClr>
                </a:solidFill>
              </a:rPr>
              <a:t>global:</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scrape_interval</a:t>
            </a:r>
            <a:r>
              <a:rPr lang="en-US" sz="2800" dirty="0">
                <a:solidFill>
                  <a:schemeClr val="accent2">
                    <a:lumMod val="40000"/>
                    <a:lumOff val="60000"/>
                  </a:schemeClr>
                </a:solidFill>
              </a:rPr>
              <a:t>: 15s       # Default scrape interval for targets (every 15 seconds)   (http request)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scrape_timeout</a:t>
            </a:r>
            <a:r>
              <a:rPr lang="en-US" sz="2800" dirty="0">
                <a:solidFill>
                  <a:schemeClr val="accent2">
                    <a:lumMod val="40000"/>
                    <a:lumOff val="60000"/>
                  </a:schemeClr>
                </a:solidFill>
              </a:rPr>
              <a:t>: 10s        # Timeout for scraping metrics from a target</a:t>
            </a:r>
          </a:p>
          <a:p>
            <a:r>
              <a:rPr lang="en-US" sz="2800" dirty="0">
                <a:solidFill>
                  <a:schemeClr val="accent2">
                    <a:lumMod val="40000"/>
                    <a:lumOff val="60000"/>
                  </a:schemeClr>
                </a:solidFill>
              </a:rPr>
              <a:t>  </a:t>
            </a:r>
            <a:r>
              <a:rPr lang="en-US" sz="2800" dirty="0" err="1">
                <a:solidFill>
                  <a:schemeClr val="accent2">
                    <a:lumMod val="40000"/>
                    <a:lumOff val="60000"/>
                  </a:schemeClr>
                </a:solidFill>
              </a:rPr>
              <a:t>evaluation_interval</a:t>
            </a:r>
            <a:r>
              <a:rPr lang="en-US" sz="2800" dirty="0">
                <a:solidFill>
                  <a:schemeClr val="accent2">
                    <a:lumMod val="40000"/>
                    <a:lumOff val="60000"/>
                  </a:schemeClr>
                </a:solidFill>
              </a:rPr>
              <a:t>: 15s      notice evaluate interval == scrape interval</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Scrape Prometheus itself</a:t>
            </a:r>
          </a:p>
          <a:p>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static_configs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targets: ['localhost:9090']  # Prometheus internal metrics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Notice scrape interval &gt; 150s  gap in dashboard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58374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71035"/>
            <a:ext cx="16660377" cy="7848302"/>
          </a:xfrm>
          <a:prstGeom prst="rect">
            <a:avLst/>
          </a:prstGeom>
          <a:noFill/>
        </p:spPr>
        <p:txBody>
          <a:bodyPr wrap="square">
            <a:spAutoFit/>
          </a:bodyPr>
          <a:lstStyle/>
          <a:p>
            <a:r>
              <a:rPr lang="en-US" sz="2800" b="1" dirty="0">
                <a:solidFill>
                  <a:schemeClr val="accent2">
                    <a:lumMod val="60000"/>
                    <a:lumOff val="40000"/>
                  </a:schemeClr>
                </a:solidFill>
              </a:rPr>
              <a:t>What are Labels in Prometheus?</a:t>
            </a:r>
          </a:p>
          <a:p>
            <a:r>
              <a:rPr lang="en-US" sz="2800" b="1" dirty="0">
                <a:solidFill>
                  <a:schemeClr val="accent2">
                    <a:lumMod val="60000"/>
                    <a:lumOff val="40000"/>
                  </a:schemeClr>
                </a:solidFill>
              </a:rPr>
              <a:t>Labels</a:t>
            </a:r>
            <a:r>
              <a:rPr lang="en-US" sz="2800" dirty="0">
                <a:solidFill>
                  <a:schemeClr val="accent2">
                    <a:lumMod val="60000"/>
                    <a:lumOff val="40000"/>
                  </a:schemeClr>
                </a:solidFill>
              </a:rPr>
              <a:t> are like </a:t>
            </a:r>
            <a:r>
              <a:rPr lang="en-US" sz="2800" b="1" dirty="0">
                <a:solidFill>
                  <a:schemeClr val="accent2">
                    <a:lumMod val="60000"/>
                    <a:lumOff val="40000"/>
                  </a:schemeClr>
                </a:solidFill>
              </a:rPr>
              <a:t>tags</a:t>
            </a:r>
            <a:r>
              <a:rPr lang="en-US" sz="2800" dirty="0">
                <a:solidFill>
                  <a:schemeClr val="accent2">
                    <a:lumMod val="60000"/>
                    <a:lumOff val="40000"/>
                  </a:schemeClr>
                </a:solidFill>
              </a:rPr>
              <a:t> that add </a:t>
            </a:r>
            <a:r>
              <a:rPr lang="en-US" sz="2800" b="1" dirty="0">
                <a:solidFill>
                  <a:schemeClr val="accent2">
                    <a:lumMod val="60000"/>
                    <a:lumOff val="40000"/>
                  </a:schemeClr>
                </a:solidFill>
              </a:rPr>
              <a:t>extra information</a:t>
            </a:r>
            <a:r>
              <a:rPr lang="en-US" sz="2800" dirty="0">
                <a:solidFill>
                  <a:schemeClr val="accent2">
                    <a:lumMod val="60000"/>
                    <a:lumOff val="40000"/>
                  </a:schemeClr>
                </a:solidFill>
              </a:rPr>
              <a:t> to each metric.</a:t>
            </a:r>
          </a:p>
          <a:p>
            <a:r>
              <a:rPr lang="en-US" sz="2800" dirty="0">
                <a:solidFill>
                  <a:schemeClr val="accent2">
                    <a:lumMod val="60000"/>
                    <a:lumOff val="40000"/>
                  </a:schemeClr>
                </a:solidFill>
              </a:rPr>
              <a:t>They help you:</a:t>
            </a:r>
          </a:p>
          <a:p>
            <a:pPr>
              <a:buFont typeface="Arial" panose="020B0604020202020204" pitchFamily="34" charset="0"/>
              <a:buChar char="•"/>
            </a:pPr>
            <a:r>
              <a:rPr lang="en-US" sz="2800" dirty="0">
                <a:solidFill>
                  <a:schemeClr val="accent2">
                    <a:lumMod val="60000"/>
                    <a:lumOff val="40000"/>
                  </a:schemeClr>
                </a:solidFill>
              </a:rPr>
              <a:t>filter data</a:t>
            </a:r>
          </a:p>
          <a:p>
            <a:pPr>
              <a:buFont typeface="Arial" panose="020B0604020202020204" pitchFamily="34" charset="0"/>
              <a:buChar char="•"/>
            </a:pPr>
            <a:r>
              <a:rPr lang="en-US" sz="2800" dirty="0">
                <a:solidFill>
                  <a:schemeClr val="accent2">
                    <a:lumMod val="60000"/>
                    <a:lumOff val="40000"/>
                  </a:schemeClr>
                </a:solidFill>
              </a:rPr>
              <a:t>group data</a:t>
            </a:r>
          </a:p>
          <a:p>
            <a:pPr>
              <a:buFont typeface="Arial" panose="020B0604020202020204" pitchFamily="34" charset="0"/>
              <a:buChar char="•"/>
            </a:pPr>
            <a:r>
              <a:rPr lang="en-US" sz="2800" dirty="0">
                <a:solidFill>
                  <a:schemeClr val="accent2">
                    <a:lumMod val="60000"/>
                    <a:lumOff val="40000"/>
                  </a:schemeClr>
                </a:solidFill>
              </a:rPr>
              <a:t>understand </a:t>
            </a:r>
            <a:r>
              <a:rPr lang="en-US" sz="2800" b="1" dirty="0">
                <a:solidFill>
                  <a:schemeClr val="accent2">
                    <a:lumMod val="60000"/>
                    <a:lumOff val="40000"/>
                  </a:schemeClr>
                </a:solidFill>
              </a:rPr>
              <a:t>where</a:t>
            </a:r>
            <a:r>
              <a:rPr lang="en-US" sz="2800" dirty="0">
                <a:solidFill>
                  <a:schemeClr val="accent2">
                    <a:lumMod val="60000"/>
                    <a:lumOff val="40000"/>
                  </a:schemeClr>
                </a:solidFill>
              </a:rPr>
              <a:t> a metric came from</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{job="webserver", method="GET", status="200"}</a:t>
            </a:r>
          </a:p>
          <a:p>
            <a:pPr>
              <a:buFont typeface="Arial" panose="020B0604020202020204" pitchFamily="34" charset="0"/>
              <a:buChar char="•"/>
            </a:pPr>
            <a:r>
              <a:rPr lang="en-US" sz="2800" dirty="0">
                <a:solidFill>
                  <a:schemeClr val="accent2">
                    <a:lumMod val="60000"/>
                    <a:lumOff val="40000"/>
                  </a:schemeClr>
                </a:solidFill>
              </a:rPr>
              <a:t>count without (</a:t>
            </a:r>
            <a:r>
              <a:rPr lang="en-US" sz="2800" dirty="0" err="1">
                <a:solidFill>
                  <a:schemeClr val="accent2">
                    <a:lumMod val="60000"/>
                    <a:lumOff val="40000"/>
                  </a:schemeClr>
                </a:solidFill>
              </a:rPr>
              <a:t>device,id</a:t>
            </a:r>
            <a:r>
              <a:rPr lang="en-US" sz="2800" dirty="0">
                <a:solidFill>
                  <a:schemeClr val="accent2">
                    <a:lumMod val="60000"/>
                    <a:lumOff val="40000"/>
                  </a:schemeClr>
                </a:solidFill>
              </a:rPr>
              <a:t>) (</a:t>
            </a:r>
            <a:r>
              <a:rPr lang="en-US" sz="2800" dirty="0" err="1">
                <a:solidFill>
                  <a:schemeClr val="accent2">
                    <a:lumMod val="60000"/>
                    <a:lumOff val="40000"/>
                  </a:schemeClr>
                </a:solidFill>
              </a:rPr>
              <a:t>container_fs_reads_total</a:t>
            </a:r>
            <a:r>
              <a:rPr lang="en-US" sz="2800" dirty="0">
                <a:solidFill>
                  <a:schemeClr val="accent2">
                    <a:lumMod val="60000"/>
                    <a:lumOff val="40000"/>
                  </a:schemeClr>
                </a:solidFill>
              </a:rPr>
              <a:t>)</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What’s a Label Matcher?</a:t>
            </a:r>
          </a:p>
          <a:p>
            <a:pPr>
              <a:buFont typeface="Arial" panose="020B0604020202020204" pitchFamily="34" charset="0"/>
              <a:buChar char="•"/>
            </a:pPr>
            <a:r>
              <a:rPr lang="en-US" sz="2800" dirty="0">
                <a:solidFill>
                  <a:schemeClr val="accent2">
                    <a:lumMod val="60000"/>
                    <a:lumOff val="40000"/>
                  </a:schemeClr>
                </a:solidFill>
              </a:rPr>
              <a:t>Label matchers are used inside {} to filter metrics by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5247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246769"/>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101941775"/>
              </p:ext>
            </p:extLst>
          </p:nvPr>
        </p:nvGraphicFramePr>
        <p:xfrm>
          <a:off x="1018691" y="3967619"/>
          <a:ext cx="16236951" cy="4801230"/>
        </p:xfrm>
        <a:graphic>
          <a:graphicData uri="http://schemas.openxmlformats.org/drawingml/2006/table">
            <a:tbl>
              <a:tblPr/>
              <a:tblGrid>
                <a:gridCol w="5412317">
                  <a:extLst>
                    <a:ext uri="{9D8B030D-6E8A-4147-A177-3AD203B41FA5}">
                      <a16:colId xmlns:a16="http://schemas.microsoft.com/office/drawing/2014/main" val="34271556"/>
                    </a:ext>
                  </a:extLst>
                </a:gridCol>
                <a:gridCol w="5412317">
                  <a:extLst>
                    <a:ext uri="{9D8B030D-6E8A-4147-A177-3AD203B41FA5}">
                      <a16:colId xmlns:a16="http://schemas.microsoft.com/office/drawing/2014/main" val="860326717"/>
                    </a:ext>
                  </a:extLst>
                </a:gridCol>
                <a:gridCol w="5412317">
                  <a:extLst>
                    <a:ext uri="{9D8B030D-6E8A-4147-A177-3AD203B41FA5}">
                      <a16:colId xmlns:a16="http://schemas.microsoft.com/office/drawing/2014/main" val="1711744775"/>
                    </a:ext>
                  </a:extLst>
                </a:gridCol>
              </a:tblGrid>
              <a:tr h="960246">
                <a:tc>
                  <a:txBody>
                    <a:bodyPr/>
                    <a:lstStyle/>
                    <a:p>
                      <a:r>
                        <a:rPr lang="en-US" sz="2800">
                          <a:solidFill>
                            <a:schemeClr val="accent2">
                              <a:lumMod val="60000"/>
                              <a:lumOff val="40000"/>
                            </a:schemeClr>
                          </a:solidFill>
                        </a:rPr>
                        <a:t>Matcher</a:t>
                      </a:r>
                    </a:p>
                  </a:txBody>
                  <a:tcPr anchor="ctr">
                    <a:lnL>
                      <a:noFill/>
                    </a:lnL>
                    <a:lnR>
                      <a:noFill/>
                    </a:lnR>
                    <a:lnT>
                      <a:noFill/>
                    </a:lnT>
                    <a:lnB>
                      <a:noFill/>
                    </a:lnB>
                  </a:tcPr>
                </a:tc>
                <a:tc>
                  <a:txBody>
                    <a:bodyPr/>
                    <a:lstStyle/>
                    <a:p>
                      <a:r>
                        <a:rPr lang="en-US" sz="2800">
                          <a:solidFill>
                            <a:schemeClr val="accent2">
                              <a:lumMod val="60000"/>
                              <a:lumOff val="40000"/>
                            </a:schemeClr>
                          </a:solidFill>
                        </a:rPr>
                        <a:t>Meaning</a:t>
                      </a:r>
                    </a:p>
                  </a:txBody>
                  <a:tcPr anchor="ctr">
                    <a:lnL>
                      <a:noFill/>
                    </a:lnL>
                    <a:lnR>
                      <a:noFill/>
                    </a:lnR>
                    <a:lnT>
                      <a:noFill/>
                    </a:lnT>
                    <a:lnB>
                      <a:noFill/>
                    </a:lnB>
                  </a:tcPr>
                </a:tc>
                <a:tc>
                  <a:txBody>
                    <a:bodyPr/>
                    <a:lstStyle/>
                    <a:p>
                      <a:r>
                        <a:rPr lang="en-US" sz="2800" dirty="0">
                          <a:solidFill>
                            <a:schemeClr val="accent2">
                              <a:lumMod val="60000"/>
                              <a:lumOff val="40000"/>
                            </a:schemeClr>
                          </a:solidFill>
                        </a:rPr>
                        <a:t>Example</a:t>
                      </a:r>
                    </a:p>
                  </a:txBody>
                  <a:tcPr anchor="ctr">
                    <a:lnL>
                      <a:noFill/>
                    </a:lnL>
                    <a:lnR>
                      <a:noFill/>
                    </a:lnR>
                    <a:lnT>
                      <a:noFill/>
                    </a:lnT>
                    <a:lnB>
                      <a:noFill/>
                    </a:lnB>
                  </a:tcPr>
                </a:tc>
                <a:extLst>
                  <a:ext uri="{0D108BD9-81ED-4DB2-BD59-A6C34878D82A}">
                    <a16:rowId xmlns:a16="http://schemas.microsoft.com/office/drawing/2014/main" val="37676503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Exact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{status="200"}</a:t>
                      </a:r>
                    </a:p>
                  </a:txBody>
                  <a:tcPr anchor="ctr">
                    <a:lnL>
                      <a:noFill/>
                    </a:lnL>
                    <a:lnR>
                      <a:noFill/>
                    </a:lnR>
                    <a:lnT>
                      <a:noFill/>
                    </a:lnT>
                    <a:lnB>
                      <a:noFill/>
                    </a:lnB>
                  </a:tcPr>
                </a:tc>
                <a:extLst>
                  <a:ext uri="{0D108BD9-81ED-4DB2-BD59-A6C34878D82A}">
                    <a16:rowId xmlns:a16="http://schemas.microsoft.com/office/drawing/2014/main" val="3721025581"/>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Not equal</a:t>
                      </a:r>
                    </a:p>
                  </a:txBody>
                  <a:tcPr anchor="ctr">
                    <a:lnL>
                      <a:noFill/>
                    </a:lnL>
                    <a:lnR>
                      <a:noFill/>
                    </a:lnR>
                    <a:lnT>
                      <a:noFill/>
                    </a:lnT>
                    <a:lnB>
                      <a:noFill/>
                    </a:lnB>
                  </a:tcPr>
                </a:tc>
                <a:tc>
                  <a:txBody>
                    <a:bodyPr/>
                    <a:lstStyle/>
                    <a:p>
                      <a:r>
                        <a:rPr lang="en-US" sz="2800" dirty="0">
                          <a:solidFill>
                            <a:schemeClr val="accent2">
                              <a:lumMod val="60000"/>
                              <a:lumOff val="40000"/>
                            </a:schemeClr>
                          </a:solidFill>
                        </a:rPr>
                        <a:t>{job!="</a:t>
                      </a:r>
                      <a:r>
                        <a:rPr lang="en-US" sz="2800" dirty="0" err="1">
                          <a:solidFill>
                            <a:schemeClr val="accent2">
                              <a:lumMod val="60000"/>
                              <a:lumOff val="40000"/>
                            </a:schemeClr>
                          </a:solidFill>
                        </a:rPr>
                        <a:t>node_exporter</a:t>
                      </a:r>
                      <a:r>
                        <a:rPr lang="en-US" sz="2800" dirty="0">
                          <a:solidFill>
                            <a:schemeClr val="accent2">
                              <a:lumMod val="60000"/>
                              <a:lumOff val="40000"/>
                            </a:schemeClr>
                          </a:solidFill>
                        </a:rPr>
                        <a:t>"}</a:t>
                      </a:r>
                    </a:p>
                  </a:txBody>
                  <a:tcPr anchor="ctr">
                    <a:lnL>
                      <a:noFill/>
                    </a:lnL>
                    <a:lnR>
                      <a:noFill/>
                    </a:lnR>
                    <a:lnT>
                      <a:noFill/>
                    </a:lnT>
                    <a:lnB>
                      <a:noFill/>
                    </a:lnB>
                  </a:tcPr>
                </a:tc>
                <a:extLst>
                  <a:ext uri="{0D108BD9-81ED-4DB2-BD59-A6C34878D82A}">
                    <a16:rowId xmlns:a16="http://schemas.microsoft.com/office/drawing/2014/main" val="249423580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dirty="0">
                          <a:solidFill>
                            <a:schemeClr val="accent2">
                              <a:lumMod val="60000"/>
                              <a:lumOff val="40000"/>
                            </a:schemeClr>
                          </a:solidFill>
                        </a:rPr>
                        <a:t>Regex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{instance=~"server.*"}</a:t>
                      </a:r>
                    </a:p>
                  </a:txBody>
                  <a:tcPr anchor="ctr">
                    <a:lnL>
                      <a:noFill/>
                    </a:lnL>
                    <a:lnR>
                      <a:noFill/>
                    </a:lnR>
                    <a:lnT>
                      <a:noFill/>
                    </a:lnT>
                    <a:lnB>
                      <a:noFill/>
                    </a:lnB>
                  </a:tcPr>
                </a:tc>
                <a:extLst>
                  <a:ext uri="{0D108BD9-81ED-4DB2-BD59-A6C34878D82A}">
                    <a16:rowId xmlns:a16="http://schemas.microsoft.com/office/drawing/2014/main" val="628997103"/>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Regex NOT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`{method!~"GET</a:t>
                      </a: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1231647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Relabeling</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940050"/>
            <a:ext cx="16660377" cy="8279190"/>
          </a:xfrm>
          <a:prstGeom prst="rect">
            <a:avLst/>
          </a:prstGeom>
          <a:noFill/>
        </p:spPr>
        <p:txBody>
          <a:bodyPr wrap="square">
            <a:spAutoFit/>
          </a:bodyPr>
          <a:lstStyle/>
          <a:p>
            <a:r>
              <a:rPr lang="en-US" sz="2800" dirty="0">
                <a:solidFill>
                  <a:schemeClr val="accent2">
                    <a:lumMod val="60000"/>
                    <a:lumOff val="40000"/>
                  </a:schemeClr>
                </a:solidFill>
              </a:rPr>
              <a:t>What is Relabeling?</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Relabeling is how </a:t>
            </a:r>
          </a:p>
          <a:p>
            <a:r>
              <a:rPr lang="en-US" sz="2800" dirty="0">
                <a:solidFill>
                  <a:schemeClr val="accent2">
                    <a:lumMod val="60000"/>
                    <a:lumOff val="40000"/>
                  </a:schemeClr>
                </a:solidFill>
              </a:rPr>
              <a:t>Prometheus changes or filters targets before scraping </a:t>
            </a:r>
            <a:r>
              <a:rPr lang="en-US" sz="2800" dirty="0" err="1">
                <a:solidFill>
                  <a:schemeClr val="accent2">
                    <a:lumMod val="60000"/>
                    <a:lumOff val="40000"/>
                  </a:schemeClr>
                </a:solidFill>
              </a:rPr>
              <a:t>them.It’s</a:t>
            </a:r>
            <a:r>
              <a:rPr lang="en-US" sz="2800" dirty="0">
                <a:solidFill>
                  <a:schemeClr val="accent2">
                    <a:lumMod val="60000"/>
                    <a:lumOff val="40000"/>
                  </a:schemeClr>
                </a:solidFill>
              </a:rPr>
              <a:t> like a set of rules to:</a:t>
            </a:r>
          </a:p>
          <a:p>
            <a:r>
              <a:rPr lang="en-US" sz="2800" dirty="0">
                <a:solidFill>
                  <a:schemeClr val="accent2">
                    <a:lumMod val="60000"/>
                    <a:lumOff val="40000"/>
                  </a:schemeClr>
                </a:solidFill>
              </a:rPr>
              <a:t>1-Rename labels</a:t>
            </a:r>
          </a:p>
          <a:p>
            <a:r>
              <a:rPr lang="en-US" sz="2800" dirty="0">
                <a:solidFill>
                  <a:schemeClr val="accent2">
                    <a:lumMod val="60000"/>
                    <a:lumOff val="40000"/>
                  </a:schemeClr>
                </a:solidFill>
              </a:rPr>
              <a:t>2-Add new labels</a:t>
            </a:r>
          </a:p>
          <a:p>
            <a:r>
              <a:rPr lang="en-US" sz="2800" dirty="0">
                <a:solidFill>
                  <a:schemeClr val="accent2">
                    <a:lumMod val="60000"/>
                    <a:lumOff val="40000"/>
                  </a:schemeClr>
                </a:solidFill>
              </a:rPr>
              <a:t>3-Remove targets you don’t want</a:t>
            </a:r>
          </a:p>
          <a:p>
            <a:r>
              <a:rPr lang="en-US" sz="2800" dirty="0">
                <a:solidFill>
                  <a:schemeClr val="accent2">
                    <a:lumMod val="60000"/>
                    <a:lumOff val="40000"/>
                  </a:schemeClr>
                </a:solidFill>
              </a:rPr>
              <a:t>4-Change the target address (IP and port)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For example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Add a custom </a:t>
            </a:r>
            <a:r>
              <a:rPr lang="en-US" sz="2800" dirty="0" err="1">
                <a:solidFill>
                  <a:schemeClr val="accent2">
                    <a:lumMod val="60000"/>
                    <a:lumOff val="40000"/>
                  </a:schemeClr>
                </a:solidFill>
              </a:rPr>
              <a:t>label:yaml</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label_configs</a:t>
            </a:r>
            <a:r>
              <a:rPr lang="en-US" sz="2800" dirty="0">
                <a:solidFill>
                  <a:schemeClr val="accent2">
                    <a:lumMod val="60000"/>
                    <a:lumOff val="40000"/>
                  </a:schemeClr>
                </a:solidFill>
              </a:rPr>
              <a:t>:  </a:t>
            </a:r>
          </a:p>
          <a:p>
            <a:pPr marL="457200" indent="-457200">
              <a:buFontTx/>
              <a:buChar char="-"/>
            </a:pPr>
            <a:r>
              <a:rPr lang="en-US" sz="2800" dirty="0" err="1">
                <a:solidFill>
                  <a:schemeClr val="accent2">
                    <a:lumMod val="60000"/>
                    <a:lumOff val="40000"/>
                  </a:schemeClr>
                </a:solidFill>
              </a:rPr>
              <a:t>target_label</a:t>
            </a:r>
            <a:r>
              <a:rPr lang="en-US" sz="2800" dirty="0">
                <a:solidFill>
                  <a:schemeClr val="accent2">
                    <a:lumMod val="60000"/>
                    <a:lumOff val="40000"/>
                  </a:schemeClr>
                </a:solidFill>
              </a:rPr>
              <a:t>: env                      means add  env=“production”</a:t>
            </a:r>
          </a:p>
          <a:p>
            <a:pPr marL="457200" indent="-457200">
              <a:buFontTx/>
              <a:buChar char="-"/>
            </a:pPr>
            <a:r>
              <a:rPr lang="en-US" sz="2800" dirty="0">
                <a:solidFill>
                  <a:schemeClr val="accent2">
                    <a:lumMod val="60000"/>
                    <a:lumOff val="40000"/>
                  </a:schemeClr>
                </a:solidFill>
              </a:rPr>
              <a:t> replacement: production</a:t>
            </a: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2132162866"/>
              </p:ext>
            </p:extLst>
          </p:nvPr>
        </p:nvGraphicFramePr>
        <p:xfrm>
          <a:off x="1046747" y="3958389"/>
          <a:ext cx="16208895" cy="4810460"/>
        </p:xfrm>
        <a:graphic>
          <a:graphicData uri="http://schemas.openxmlformats.org/drawingml/2006/table">
            <a:tbl>
              <a:tblPr/>
              <a:tblGrid>
                <a:gridCol w="5402965">
                  <a:extLst>
                    <a:ext uri="{9D8B030D-6E8A-4147-A177-3AD203B41FA5}">
                      <a16:colId xmlns:a16="http://schemas.microsoft.com/office/drawing/2014/main" val="34271556"/>
                    </a:ext>
                  </a:extLst>
                </a:gridCol>
                <a:gridCol w="5402965">
                  <a:extLst>
                    <a:ext uri="{9D8B030D-6E8A-4147-A177-3AD203B41FA5}">
                      <a16:colId xmlns:a16="http://schemas.microsoft.com/office/drawing/2014/main" val="860326717"/>
                    </a:ext>
                  </a:extLst>
                </a:gridCol>
                <a:gridCol w="5402965">
                  <a:extLst>
                    <a:ext uri="{9D8B030D-6E8A-4147-A177-3AD203B41FA5}">
                      <a16:colId xmlns:a16="http://schemas.microsoft.com/office/drawing/2014/main" val="1711744775"/>
                    </a:ext>
                  </a:extLst>
                </a:gridCol>
              </a:tblGrid>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676503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21025581"/>
                  </a:ext>
                </a:extLst>
              </a:tr>
              <a:tr h="962092">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249423580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628997103"/>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7499169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Instance vector and offset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1. Instance Vector</a:t>
            </a:r>
          </a:p>
          <a:p>
            <a:pPr>
              <a:buFont typeface="Arial" panose="020B0604020202020204" pitchFamily="34" charset="0"/>
              <a:buChar char="•"/>
            </a:pPr>
            <a:r>
              <a:rPr lang="en-US" sz="2800" dirty="0">
                <a:solidFill>
                  <a:schemeClr val="accent2">
                    <a:lumMod val="60000"/>
                    <a:lumOff val="40000"/>
                  </a:schemeClr>
                </a:solidFill>
              </a:rPr>
              <a:t>An instance vector refers to a set of time series (metrics) filtered by the instance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Isolate metrics from a specific target (e.g., a server, pod, or application instance).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{instance="10.0.0.1:8080"}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2. Offset</a:t>
            </a:r>
          </a:p>
          <a:p>
            <a:pPr>
              <a:buFont typeface="Arial" panose="020B0604020202020204" pitchFamily="34" charset="0"/>
              <a:buChar char="•"/>
            </a:pPr>
            <a:r>
              <a:rPr lang="en-US" sz="2800" dirty="0">
                <a:solidFill>
                  <a:schemeClr val="accent2">
                    <a:lumMod val="60000"/>
                    <a:lumOff val="40000"/>
                  </a:schemeClr>
                </a:solidFill>
              </a:rPr>
              <a:t>The offset modifier shifts the query's time window backward by a specified duration.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Compare current data with past data (e.g., "1 hour ago").</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pt-BR" sz="2800" dirty="0">
                <a:solidFill>
                  <a:schemeClr val="accent2">
                    <a:lumMod val="60000"/>
                    <a:lumOff val="40000"/>
                  </a:schemeClr>
                </a:solidFill>
              </a:rPr>
              <a:t>http_requests_total offset 1h</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1007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1243930"/>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Arithmetic Binary Operators</a:t>
            </a:r>
            <a:br>
              <a:rPr lang="en-US" sz="4000" dirty="0">
                <a:solidFill>
                  <a:schemeClr val="accent2">
                    <a:lumMod val="60000"/>
                    <a:lumOff val="40000"/>
                  </a:schemeClr>
                </a:solidFill>
              </a:rPr>
            </a:b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54773" y="3625217"/>
            <a:ext cx="16660377" cy="6124754"/>
          </a:xfrm>
          <a:prstGeom prst="rect">
            <a:avLst/>
          </a:prstGeom>
          <a:noFill/>
        </p:spPr>
        <p:txBody>
          <a:bodyPr wrap="square">
            <a:spAutoFit/>
          </a:bodyPr>
          <a:lstStyle/>
          <a:p>
            <a:r>
              <a:rPr lang="en-US" sz="2800" dirty="0">
                <a:solidFill>
                  <a:schemeClr val="accent2">
                    <a:lumMod val="60000"/>
                    <a:lumOff val="40000"/>
                  </a:schemeClr>
                </a:solidFill>
              </a:rPr>
              <a:t>Prometheus supports arithmetic operations between scalars, vectors, or scalars and vectors using binary operators. These perform mathematical computations on time series data.</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Operators: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(addition)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(subtraction)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(multiplication)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(division)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(modulo)</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07887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9103" y="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Usefull</a:t>
            </a:r>
            <a:r>
              <a:rPr lang="en-US" sz="4000" dirty="0">
                <a:solidFill>
                  <a:schemeClr val="accent2">
                    <a:lumMod val="60000"/>
                    <a:lumOff val="40000"/>
                  </a:schemeClr>
                </a:solidFill>
              </a:rPr>
              <a:t> query in </a:t>
            </a:r>
            <a:r>
              <a:rPr lang="en-US" sz="4000" dirty="0" err="1">
                <a:solidFill>
                  <a:schemeClr val="accent2">
                    <a:lumMod val="60000"/>
                    <a:lumOff val="40000"/>
                  </a:schemeClr>
                </a:solidFill>
              </a:rPr>
              <a:t>Cadvisor</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463550" y="1656586"/>
            <a:ext cx="16660377" cy="14311610"/>
          </a:xfrm>
          <a:prstGeom prst="rect">
            <a:avLst/>
          </a:prstGeom>
          <a:noFill/>
        </p:spPr>
        <p:txBody>
          <a:bodyPr wrap="square">
            <a:spAutoFit/>
          </a:bodyPr>
          <a:lstStyle/>
          <a:p>
            <a:r>
              <a:rPr lang="en-US" sz="2800" dirty="0">
                <a:solidFill>
                  <a:schemeClr val="accent2">
                    <a:lumMod val="60000"/>
                    <a:lumOff val="40000"/>
                  </a:schemeClr>
                </a:solidFill>
              </a:rPr>
              <a:t>CPU Usage (percentage) per container</a:t>
            </a: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{name!="", image!=""}[1m]) * 100</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Memory Usage in MB</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 1024 / 1024</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Disk I/O – Write Bytes per container</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container_fs_writes_bytes_total</a:t>
            </a:r>
            <a:r>
              <a:rPr lang="en-US" sz="2800" dirty="0">
                <a:solidFill>
                  <a:schemeClr val="accent2">
                    <a:lumMod val="60000"/>
                    <a:lumOff val="40000"/>
                  </a:schemeClr>
                </a:solidFill>
              </a:rPr>
              <a:t>{name!=""}[1m])</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Top 5 containers by memory</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max(</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by (name))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513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986528"/>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Use cases:</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website</a:t>
            </a:r>
            <a:r>
              <a:rPr lang="en-US" sz="2800" dirty="0">
                <a:solidFill>
                  <a:schemeClr val="accent2">
                    <a:lumMod val="60000"/>
                    <a:lumOff val="40000"/>
                  </a:schemeClr>
                </a:solidFill>
              </a:rPr>
              <a:t> reachable from the outside?</a:t>
            </a:r>
          </a:p>
          <a:p>
            <a:pPr>
              <a:buFont typeface="Arial" panose="020B0604020202020204" pitchFamily="34" charset="0"/>
              <a:buChar char="•"/>
            </a:pPr>
            <a:r>
              <a:rPr lang="en-US" sz="2800" dirty="0">
                <a:solidFill>
                  <a:schemeClr val="accent2">
                    <a:lumMod val="60000"/>
                    <a:lumOff val="40000"/>
                  </a:schemeClr>
                </a:solidFill>
              </a:rPr>
              <a:t>Can I </a:t>
            </a:r>
            <a:r>
              <a:rPr lang="en-US" sz="2800" b="1" dirty="0">
                <a:solidFill>
                  <a:schemeClr val="accent2">
                    <a:lumMod val="60000"/>
                    <a:lumOff val="40000"/>
                  </a:schemeClr>
                </a:solidFill>
              </a:rPr>
              <a:t>ping a server</a:t>
            </a:r>
            <a:r>
              <a:rPr lang="en-US" sz="2800" dirty="0">
                <a:solidFill>
                  <a:schemeClr val="accent2">
                    <a:lumMod val="60000"/>
                    <a:lumOff val="40000"/>
                  </a:schemeClr>
                </a:solidFill>
              </a:rPr>
              <a:t>?</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DNS server</a:t>
            </a:r>
            <a:r>
              <a:rPr lang="en-US" sz="2800" dirty="0">
                <a:solidFill>
                  <a:schemeClr val="accent2">
                    <a:lumMod val="60000"/>
                    <a:lumOff val="40000"/>
                  </a:schemeClr>
                </a:solidFill>
              </a:rPr>
              <a:t> resolving names?</a:t>
            </a:r>
          </a:p>
          <a:p>
            <a:pPr>
              <a:buFont typeface="Arial" panose="020B0604020202020204" pitchFamily="34" charset="0"/>
              <a:buChar char="•"/>
            </a:pPr>
            <a:r>
              <a:rPr lang="en-US" sz="2800" dirty="0">
                <a:solidFill>
                  <a:schemeClr val="accent2">
                    <a:lumMod val="60000"/>
                    <a:lumOff val="40000"/>
                  </a:schemeClr>
                </a:solidFill>
              </a:rPr>
              <a:t>Is </a:t>
            </a:r>
            <a:r>
              <a:rPr lang="en-US" sz="2800" b="1" dirty="0">
                <a:solidFill>
                  <a:schemeClr val="accent2">
                    <a:lumMod val="60000"/>
                    <a:lumOff val="40000"/>
                  </a:schemeClr>
                </a:solidFill>
              </a:rPr>
              <a:t>port 443</a:t>
            </a:r>
            <a:r>
              <a:rPr lang="en-US" sz="2800" dirty="0">
                <a:solidFill>
                  <a:schemeClr val="accent2">
                    <a:lumMod val="60000"/>
                    <a:lumOff val="40000"/>
                  </a:schemeClr>
                </a:solidFill>
              </a:rPr>
              <a:t> open and serving HTTPS?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C80AA08-9112-0B33-F961-23E2B5FCC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839" y="4336631"/>
            <a:ext cx="9448800" cy="5385219"/>
          </a:xfrm>
          <a:prstGeom prst="rect">
            <a:avLst/>
          </a:prstGeom>
        </p:spPr>
      </p:pic>
    </p:spTree>
    <p:extLst>
      <p:ext uri="{BB962C8B-B14F-4D97-AF65-F5344CB8AC3E}">
        <p14:creationId xmlns:p14="http://schemas.microsoft.com/office/powerpoint/2010/main" val="542262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Probe success=0 means fail  </a:t>
            </a:r>
            <a:r>
              <a:rPr lang="en-US" sz="2800" dirty="0">
                <a:solidFill>
                  <a:schemeClr val="accent2">
                    <a:lumMod val="60000"/>
                    <a:lumOff val="40000"/>
                  </a:schemeClr>
                </a:solidFill>
                <a:sym typeface="Wingdings" panose="05000000000000000000" pitchFamily="2" charset="2"/>
              </a:rPr>
              <a:t></a:t>
            </a: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 success = 1 mean okay </a:t>
            </a:r>
            <a:r>
              <a:rPr lang="en-US" sz="2800" dirty="0">
                <a:solidFill>
                  <a:schemeClr val="accent2">
                    <a:lumMod val="60000"/>
                    <a:lumOff val="40000"/>
                  </a:schemeClr>
                </a:solidFill>
                <a:sym typeface="Wingdings" panose="05000000000000000000" pitchFamily="2" charset="2"/>
              </a:rPr>
              <a:t></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Sample query in </a:t>
            </a:r>
            <a:r>
              <a:rPr lang="en-US" sz="2800" dirty="0" err="1">
                <a:solidFill>
                  <a:schemeClr val="accent2">
                    <a:lumMod val="60000"/>
                    <a:lumOff val="40000"/>
                  </a:schemeClr>
                </a:solidFill>
                <a:sym typeface="Wingdings" panose="05000000000000000000" pitchFamily="2" charset="2"/>
              </a:rPr>
              <a:t>blackbox</a:t>
            </a: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What is probe?</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r>
              <a:rPr lang="en-US" sz="2800" dirty="0">
                <a:solidFill>
                  <a:schemeClr val="accent2">
                    <a:lumMod val="60000"/>
                    <a:lumOff val="40000"/>
                  </a:schemeClr>
                </a:solidFill>
                <a:sym typeface="Wingdings" panose="05000000000000000000" pitchFamily="2" charset="2"/>
              </a:rPr>
              <a:t>A test sent to an endpoint (e.g., http://example.com) to check whether it is up and how fast it responds</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http://localhost:9115/probe?module=icmp&amp;target=digikala.com</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5828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http://188.121.102.240:9115/probe?target=188.121.102.240:9082&amp;module=tcp_connect</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check port open or close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http://188.121.102.240:9115/probe?target=digikala.com&amp;module=dns_check</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a:t>
            </a:r>
            <a:r>
              <a:rPr lang="en-US" sz="2800" dirty="0" err="1">
                <a:solidFill>
                  <a:schemeClr val="accent2">
                    <a:lumMod val="60000"/>
                    <a:lumOff val="40000"/>
                  </a:schemeClr>
                </a:solidFill>
              </a:rPr>
              <a:t>dns</a:t>
            </a:r>
            <a:r>
              <a:rPr lang="en-US" sz="2800" dirty="0">
                <a:solidFill>
                  <a:schemeClr val="accent2">
                    <a:lumMod val="60000"/>
                    <a:lumOff val="40000"/>
                  </a:schemeClr>
                </a:solidFill>
              </a:rPr>
              <a:t> resolve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debug-=true show many log</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5">
                  <a:extLst>
                    <a:ext uri="{A12FA001-AC4F-418D-AE19-62706E023703}">
                      <ahyp:hlinkClr xmlns:ahyp="http://schemas.microsoft.com/office/drawing/2018/hyperlinkcolor" val="tx"/>
                    </a:ext>
                  </a:extLst>
                </a:hlinkClick>
              </a:rPr>
              <a:t>http://188.121.102.240:9115/probe?module=http_2xx&amp;target=digikala.com&amp;debug=true</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hlinkClick r:id="rId6">
                  <a:extLst>
                    <a:ext uri="{A12FA001-AC4F-418D-AE19-62706E023703}">
                      <ahyp:hlinkClr xmlns:ahyp="http://schemas.microsoft.com/office/drawing/2018/hyperlinkcolor" val="tx"/>
                    </a:ext>
                  </a:extLst>
                </a:hlinkClick>
              </a:rPr>
              <a:t>http://188.121.102.240:9115/probe?module=http_2xx&amp;target=portalcando.ir&amp;debug=true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7">
                  <a:extLst>
                    <a:ext uri="{A12FA001-AC4F-418D-AE19-62706E023703}">
                      <ahyp:hlinkClr xmlns:ahyp="http://schemas.microsoft.com/office/drawing/2018/hyperlinkcolor" val="tx"/>
                    </a:ext>
                  </a:extLst>
                </a:hlinkClick>
              </a:rPr>
              <a:t>http://188.121.102.240:9115/probe?module=asghar_ssl&amp;target=portal.cando.ac&amp;debug=true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Check </a:t>
            </a:r>
            <a:r>
              <a:rPr lang="en-US" sz="2800" dirty="0" err="1">
                <a:solidFill>
                  <a:schemeClr val="accent2">
                    <a:lumMod val="60000"/>
                    <a:lumOff val="40000"/>
                  </a:schemeClr>
                </a:solidFill>
              </a:rPr>
              <a:t>ssl</a:t>
            </a:r>
            <a:r>
              <a:rPr lang="en-US" sz="2800" dirty="0">
                <a:solidFill>
                  <a:schemeClr val="accent2">
                    <a:lumMod val="60000"/>
                    <a:lumOff val="40000"/>
                  </a:schemeClr>
                </a:solidFill>
              </a:rPr>
              <a:t> fail or </a:t>
            </a:r>
            <a:r>
              <a:rPr lang="en-US" sz="2800" dirty="0" err="1">
                <a:solidFill>
                  <a:schemeClr val="accent2">
                    <a:lumMod val="60000"/>
                    <a:lumOff val="40000"/>
                  </a:schemeClr>
                </a:solidFill>
              </a:rPr>
              <a:t>succes</a:t>
            </a: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91748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8710077"/>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Service Discovery in Prometheus?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Service discovery in Prometheus is the mechanism by which it dynamically finds targets (exporters or instrumented applications) to scrape metrics from, rather than relying only on static </a:t>
            </a:r>
            <a:r>
              <a:rPr lang="en-US" sz="2800" dirty="0" err="1">
                <a:solidFill>
                  <a:schemeClr val="accent2">
                    <a:lumMod val="60000"/>
                    <a:lumOff val="40000"/>
                  </a:schemeClr>
                </a:solidFill>
              </a:rPr>
              <a:t>configuration.This</a:t>
            </a:r>
            <a:r>
              <a:rPr lang="en-US" sz="2800" dirty="0">
                <a:solidFill>
                  <a:schemeClr val="accent2">
                    <a:lumMod val="60000"/>
                    <a:lumOff val="40000"/>
                  </a:schemeClr>
                </a:solidFill>
              </a:rPr>
              <a:t> is essential in dynamic environments like Kubernetes, where services and pods are frequently added or removed.</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rPr>
              <a:t>Kubernetes (Most Popular)Highly dynamic, uses Kubernetes API to find targets (Pods, Services, Endpoints, Nodes, etc.)</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Docker </a:t>
            </a:r>
            <a:r>
              <a:rPr lang="en-US" sz="2800" dirty="0" err="1">
                <a:solidFill>
                  <a:schemeClr val="accent2">
                    <a:lumMod val="40000"/>
                    <a:lumOff val="60000"/>
                  </a:schemeClr>
                </a:solidFill>
              </a:rPr>
              <a:t>SwarmUses</a:t>
            </a:r>
            <a:r>
              <a:rPr lang="en-US" sz="2800" dirty="0">
                <a:solidFill>
                  <a:schemeClr val="accent2">
                    <a:lumMod val="40000"/>
                    <a:lumOff val="60000"/>
                  </a:schemeClr>
                </a:solidFill>
              </a:rPr>
              <a:t> Docker labels and APIs to find services and tasks.</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Cloud Provider-</a:t>
            </a:r>
            <a:r>
              <a:rPr lang="en-US" sz="2800" dirty="0" err="1">
                <a:solidFill>
                  <a:schemeClr val="accent2">
                    <a:lumMod val="40000"/>
                    <a:lumOff val="60000"/>
                  </a:schemeClr>
                </a:solidFill>
              </a:rPr>
              <a:t>basedPrometheus</a:t>
            </a:r>
            <a:r>
              <a:rPr lang="en-US" sz="2800" dirty="0">
                <a:solidFill>
                  <a:schemeClr val="accent2">
                    <a:lumMod val="40000"/>
                    <a:lumOff val="60000"/>
                  </a:schemeClr>
                </a:solidFill>
              </a:rPr>
              <a:t> supports automatic discovery for:</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Ansible Playbook: Use Ansible to discover hosts and generate JSON files with Prometheus target definitions.</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471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677656"/>
          </a:xfrm>
          <a:prstGeom prst="rect">
            <a:avLst/>
          </a:prstGeom>
          <a:noFill/>
        </p:spPr>
        <p:txBody>
          <a:bodyPr wrap="square">
            <a:spAutoFit/>
          </a:bodyPr>
          <a:lstStyle/>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D098C8C-2A6F-67E8-794C-14CEC0C7C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01533"/>
            <a:ext cx="11544300" cy="7501159"/>
          </a:xfrm>
          <a:prstGeom prst="rect">
            <a:avLst/>
          </a:prstGeom>
        </p:spPr>
      </p:pic>
    </p:spTree>
    <p:extLst>
      <p:ext uri="{BB962C8B-B14F-4D97-AF65-F5344CB8AC3E}">
        <p14:creationId xmlns:p14="http://schemas.microsoft.com/office/powerpoint/2010/main" val="5376232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263584"/>
            <a:ext cx="16660377" cy="9140964"/>
          </a:xfrm>
          <a:prstGeom prst="rect">
            <a:avLst/>
          </a:prstGeom>
          <a:noFill/>
        </p:spPr>
        <p:txBody>
          <a:bodyPr wrap="square">
            <a:spAutoFit/>
          </a:bodyPr>
          <a:lstStyle/>
          <a:p>
            <a:pPr>
              <a:buFont typeface="Arial" panose="020B0604020202020204" pitchFamily="34" charset="0"/>
              <a:buChar char="•"/>
            </a:pP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 is a Prometheus feature that allows it to read target lists (i.e. what to monitor) from JSON or YAML files. These files define the scrape targets and optional labels.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node_exporter</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files:</a:t>
            </a:r>
          </a:p>
          <a:p>
            <a:pPr>
              <a:buFont typeface="Arial" panose="020B0604020202020204" pitchFamily="34" charset="0"/>
              <a:buChar char="•"/>
            </a:pPr>
            <a:r>
              <a:rPr lang="en-US" sz="2800" dirty="0">
                <a:solidFill>
                  <a:schemeClr val="accent2">
                    <a:lumMod val="40000"/>
                    <a:lumOff val="60000"/>
                  </a:schemeClr>
                </a:solidFill>
              </a:rPr>
              <a:t>        - 'targets/</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refresh_interval</a:t>
            </a:r>
            <a:r>
              <a:rPr lang="en-US" sz="2800" dirty="0">
                <a:solidFill>
                  <a:schemeClr val="accent2">
                    <a:lumMod val="40000"/>
                    <a:lumOff val="60000"/>
                  </a:schemeClr>
                </a:solidFill>
              </a:rPr>
              <a:t>: 30s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This is file (</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r>
              <a:rPr lang="en-US" sz="2800" dirty="0">
                <a:solidFill>
                  <a:schemeClr val="accent2">
                    <a:lumMod val="40000"/>
                    <a:lumOff val="60000"/>
                  </a:schemeClr>
                </a:solidFill>
              </a:rPr>
              <a:t>    "targets": ["10.0.0.1:9100", "10.0.0.2:9100"],</a:t>
            </a:r>
          </a:p>
          <a:p>
            <a:pPr>
              <a:buFont typeface="Arial" panose="020B0604020202020204" pitchFamily="34" charset="0"/>
              <a:buChar char="•"/>
            </a:pPr>
            <a:r>
              <a:rPr lang="en-US" sz="2800" dirty="0">
                <a:solidFill>
                  <a:schemeClr val="accent2">
                    <a:lumMod val="40000"/>
                    <a:lumOff val="60000"/>
                  </a:schemeClr>
                </a:solidFill>
              </a:rPr>
              <a:t>    "labels": {</a:t>
            </a:r>
          </a:p>
          <a:p>
            <a:pPr>
              <a:buFont typeface="Arial" panose="020B0604020202020204" pitchFamily="34" charset="0"/>
              <a:buChar char="•"/>
            </a:pPr>
            <a:r>
              <a:rPr lang="en-US" sz="2800" dirty="0">
                <a:solidFill>
                  <a:schemeClr val="accent2">
                    <a:lumMod val="40000"/>
                    <a:lumOff val="60000"/>
                  </a:schemeClr>
                </a:solidFill>
              </a:rPr>
              <a:t>      "env": "production",</a:t>
            </a:r>
          </a:p>
          <a:p>
            <a:pPr>
              <a:buFont typeface="Arial" panose="020B0604020202020204" pitchFamily="34" charset="0"/>
              <a:buChar char="•"/>
            </a:pPr>
            <a:r>
              <a:rPr lang="en-US" sz="2800" dirty="0">
                <a:solidFill>
                  <a:schemeClr val="accent2">
                    <a:lumMod val="40000"/>
                    <a:lumOff val="60000"/>
                  </a:schemeClr>
                </a:solidFill>
              </a:rPr>
              <a:t>      "role": "web"</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14812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655564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Prometheus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Federation is a method to aggregate and centralize metrics from multiple Prometheus servers by having one Prometheus server scrape metrics from others.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Why use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Scale Prometheus horizontally (e.g., multiple Prometheus instances collecting metrics from different clusters or regions)</a:t>
            </a:r>
          </a:p>
          <a:p>
            <a:pPr>
              <a:buFont typeface="Arial" panose="020B0604020202020204" pitchFamily="34" charset="0"/>
              <a:buChar char="•"/>
            </a:pPr>
            <a:r>
              <a:rPr lang="en-US" sz="2800" dirty="0">
                <a:solidFill>
                  <a:schemeClr val="accent2">
                    <a:lumMod val="60000"/>
                    <a:lumOff val="40000"/>
                  </a:schemeClr>
                </a:solidFill>
              </a:rPr>
              <a:t>Centralize metrics in a single Prometheus for global queries or long-term storage</a:t>
            </a:r>
          </a:p>
          <a:p>
            <a:pPr>
              <a:buFont typeface="Arial" panose="020B0604020202020204" pitchFamily="34" charset="0"/>
              <a:buChar char="•"/>
            </a:pPr>
            <a:r>
              <a:rPr lang="en-US" sz="2800" dirty="0">
                <a:solidFill>
                  <a:schemeClr val="accent2">
                    <a:lumMod val="60000"/>
                    <a:lumOff val="40000"/>
                  </a:schemeClr>
                </a:solidFill>
              </a:rPr>
              <a:t>Separate concerns: local Prometheus for scraping local targets, federated Prometheus for global visibility</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0115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65779AF-CB89-3F12-722A-8A045D408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53718"/>
            <a:ext cx="13677900" cy="6857998"/>
          </a:xfrm>
          <a:prstGeom prst="rect">
            <a:avLst/>
          </a:prstGeom>
        </p:spPr>
      </p:pic>
    </p:spTree>
    <p:extLst>
      <p:ext uri="{BB962C8B-B14F-4D97-AF65-F5344CB8AC3E}">
        <p14:creationId xmlns:p14="http://schemas.microsoft.com/office/powerpoint/2010/main" val="5466114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Rules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40000"/>
                    <a:lumOff val="60000"/>
                  </a:schemeClr>
                </a:solidFill>
              </a:rPr>
              <a:t>In Prometheus, a rule is a way to process or act on time series data automatically. There are two types of rules:</a:t>
            </a:r>
            <a:endParaRPr lang="en-US" sz="2800" dirty="0"/>
          </a:p>
          <a:p>
            <a:endParaRPr lang="en-US" sz="2800" dirty="0">
              <a:solidFill>
                <a:schemeClr val="accent2">
                  <a:lumMod val="60000"/>
                  <a:lumOff val="40000"/>
                </a:schemeClr>
              </a:solidFill>
            </a:endParaRPr>
          </a:p>
          <a:p>
            <a:r>
              <a:rPr lang="en-US" sz="2800" dirty="0">
                <a:solidFill>
                  <a:schemeClr val="accent2">
                    <a:lumMod val="60000"/>
                    <a:lumOff val="40000"/>
                  </a:schemeClr>
                </a:solidFill>
              </a:rPr>
              <a:t>Why use them?</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Reduce load by reusing heavy queries</a:t>
            </a:r>
          </a:p>
          <a:p>
            <a:r>
              <a:rPr lang="en-US" sz="2800" dirty="0">
                <a:solidFill>
                  <a:schemeClr val="accent2">
                    <a:lumMod val="60000"/>
                    <a:lumOff val="40000"/>
                  </a:schemeClr>
                </a:solidFill>
              </a:rPr>
              <a:t>Create custom metrics (e.g. </a:t>
            </a:r>
            <a:r>
              <a:rPr lang="en-US" sz="2800" dirty="0" err="1">
                <a:solidFill>
                  <a:schemeClr val="accent2">
                    <a:lumMod val="60000"/>
                    <a:lumOff val="40000"/>
                  </a:schemeClr>
                </a:solidFill>
              </a:rPr>
              <a:t>http_errors_total</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 record: </a:t>
            </a:r>
            <a:r>
              <a:rPr lang="en-US" sz="2800" dirty="0" err="1">
                <a:solidFill>
                  <a:schemeClr val="accent2">
                    <a:lumMod val="60000"/>
                    <a:lumOff val="40000"/>
                  </a:schemeClr>
                </a:solidFill>
              </a:rPr>
              <a:t>job:cpu_usage:avg</a:t>
            </a:r>
            <a:endParaRPr lang="en-US" sz="2800" dirty="0">
              <a:solidFill>
                <a:schemeClr val="accent2">
                  <a:lumMod val="60000"/>
                  <a:lumOff val="40000"/>
                </a:schemeClr>
              </a:solidFill>
            </a:endParaRPr>
          </a:p>
          <a:p>
            <a:r>
              <a:rPr lang="en-US" sz="2800" dirty="0">
                <a:solidFill>
                  <a:schemeClr val="accent2">
                    <a:lumMod val="60000"/>
                    <a:lumOff val="40000"/>
                  </a:schemeClr>
                </a:solidFill>
              </a:rPr>
              <a:t>  expr: avg(rate(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[5m])) by (job)</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749879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5693866"/>
          </a:xfrm>
          <a:prstGeom prst="rect">
            <a:avLst/>
          </a:prstGeom>
          <a:noFill/>
        </p:spPr>
        <p:txBody>
          <a:bodyPr wrap="square">
            <a:spAutoFit/>
          </a:bodyPr>
          <a:lstStyle/>
          <a:p>
            <a:r>
              <a:rPr lang="en-US" sz="2800" dirty="0">
                <a:solidFill>
                  <a:schemeClr val="accent2">
                    <a:lumMod val="40000"/>
                    <a:lumOff val="60000"/>
                  </a:schemeClr>
                </a:solidFill>
              </a:rPr>
              <a:t>What is </a:t>
            </a:r>
            <a:r>
              <a:rPr lang="en-US" sz="2800" dirty="0" err="1">
                <a:solidFill>
                  <a:schemeClr val="accent2">
                    <a:lumMod val="40000"/>
                    <a:lumOff val="60000"/>
                  </a:schemeClr>
                </a:solidFill>
              </a:rPr>
              <a:t>Alertmanager</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Part of the Prometheus </a:t>
            </a:r>
            <a:r>
              <a:rPr lang="en-US" sz="2800" dirty="0" err="1">
                <a:solidFill>
                  <a:schemeClr val="accent2">
                    <a:lumMod val="40000"/>
                    <a:lumOff val="60000"/>
                  </a:schemeClr>
                </a:solidFill>
              </a:rPr>
              <a:t>ecosystemResponsible</a:t>
            </a:r>
            <a:r>
              <a:rPr lang="en-US" sz="2800" dirty="0">
                <a:solidFill>
                  <a:schemeClr val="accent2">
                    <a:lumMod val="40000"/>
                    <a:lumOff val="60000"/>
                  </a:schemeClr>
                </a:solidFill>
              </a:rPr>
              <a:t> </a:t>
            </a:r>
            <a:r>
              <a:rPr lang="en-US" sz="2800" dirty="0" err="1">
                <a:solidFill>
                  <a:schemeClr val="accent2">
                    <a:lumMod val="40000"/>
                    <a:lumOff val="60000"/>
                  </a:schemeClr>
                </a:solidFill>
              </a:rPr>
              <a:t>for:Managing</a:t>
            </a:r>
            <a:r>
              <a:rPr lang="en-US" sz="2800" dirty="0">
                <a:solidFill>
                  <a:schemeClr val="accent2">
                    <a:lumMod val="40000"/>
                    <a:lumOff val="60000"/>
                  </a:schemeClr>
                </a:solidFill>
              </a:rPr>
              <a:t> alerts sent by </a:t>
            </a:r>
            <a:r>
              <a:rPr lang="en-US" sz="2800" dirty="0" err="1">
                <a:solidFill>
                  <a:schemeClr val="accent2">
                    <a:lumMod val="40000"/>
                    <a:lumOff val="60000"/>
                  </a:schemeClr>
                </a:solidFill>
              </a:rPr>
              <a:t>PrometheusGrouping</a:t>
            </a:r>
            <a:r>
              <a:rPr lang="en-US" sz="2800" dirty="0">
                <a:solidFill>
                  <a:schemeClr val="accent2">
                    <a:lumMod val="40000"/>
                    <a:lumOff val="60000"/>
                  </a:schemeClr>
                </a:solidFill>
              </a:rPr>
              <a:t>, deduplicating, and routing </a:t>
            </a:r>
            <a:r>
              <a:rPr lang="en-US" sz="2800" dirty="0" err="1">
                <a:solidFill>
                  <a:schemeClr val="accent2">
                    <a:lumMod val="40000"/>
                    <a:lumOff val="60000"/>
                  </a:schemeClr>
                </a:solidFill>
              </a:rPr>
              <a:t>alertsSending</a:t>
            </a:r>
            <a:r>
              <a:rPr lang="en-US" sz="2800" dirty="0">
                <a:solidFill>
                  <a:schemeClr val="accent2">
                    <a:lumMod val="40000"/>
                    <a:lumOff val="60000"/>
                  </a:schemeClr>
                </a:solidFill>
              </a:rPr>
              <a:t> notifications (e.g., email, Slack, PagerDuty</a:t>
            </a:r>
            <a:r>
              <a:rPr lang="en-US" sz="2800" dirty="0"/>
              <a:t>)</a:t>
            </a:r>
          </a:p>
          <a:p>
            <a:endParaRPr lang="en-US" sz="2800" dirty="0"/>
          </a:p>
          <a:p>
            <a:endParaRPr lang="en-US" sz="2800" dirty="0"/>
          </a:p>
          <a:p>
            <a:r>
              <a:rPr lang="en-US" sz="2800" dirty="0"/>
              <a:t>[ </a:t>
            </a:r>
            <a:r>
              <a:rPr lang="en-US" sz="2800" dirty="0">
                <a:solidFill>
                  <a:schemeClr val="accent2">
                    <a:lumMod val="60000"/>
                    <a:lumOff val="40000"/>
                  </a:schemeClr>
                </a:solidFill>
              </a:rPr>
              <a:t>Prometheus ] → [ </a:t>
            </a:r>
            <a:r>
              <a:rPr lang="en-US" sz="2800" dirty="0" err="1">
                <a:solidFill>
                  <a:schemeClr val="accent2">
                    <a:lumMod val="60000"/>
                    <a:lumOff val="40000"/>
                  </a:schemeClr>
                </a:solidFill>
              </a:rPr>
              <a:t>Alertmanager</a:t>
            </a:r>
            <a:r>
              <a:rPr lang="en-US" sz="2800" dirty="0">
                <a:solidFill>
                  <a:schemeClr val="accent2">
                    <a:lumMod val="60000"/>
                    <a:lumOff val="40000"/>
                  </a:schemeClr>
                </a:solidFill>
              </a:rPr>
              <a:t> ] → [ Slack / Email / etc. ]</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pic>
        <p:nvPicPr>
          <p:cNvPr id="7" name="Picture 6">
            <a:extLst>
              <a:ext uri="{FF2B5EF4-FFF2-40B4-BE49-F238E27FC236}">
                <a16:creationId xmlns:a16="http://schemas.microsoft.com/office/drawing/2014/main" id="{7F098BCB-5C2F-E1B2-1680-305345A90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382" y="6263611"/>
            <a:ext cx="7749230" cy="3010586"/>
          </a:xfrm>
          <a:prstGeom prst="rect">
            <a:avLst/>
          </a:prstGeom>
        </p:spPr>
      </p:pic>
    </p:spTree>
    <p:extLst>
      <p:ext uri="{BB962C8B-B14F-4D97-AF65-F5344CB8AC3E}">
        <p14:creationId xmlns:p14="http://schemas.microsoft.com/office/powerpoint/2010/main" val="904500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60000"/>
                    <a:lumOff val="40000"/>
                  </a:schemeClr>
                </a:solidFill>
              </a:rPr>
              <a:t>1-Prometheus triggers alerts based on rules</a:t>
            </a:r>
          </a:p>
          <a:p>
            <a:r>
              <a:rPr lang="en-US" sz="2800" dirty="0">
                <a:solidFill>
                  <a:schemeClr val="accent2">
                    <a:lumMod val="60000"/>
                    <a:lumOff val="40000"/>
                  </a:schemeClr>
                </a:solidFill>
              </a:rPr>
              <a:t>2-Alertmanager receives them</a:t>
            </a:r>
          </a:p>
          <a:p>
            <a:r>
              <a:rPr lang="en-US" sz="2800" dirty="0">
                <a:solidFill>
                  <a:schemeClr val="accent2">
                    <a:lumMod val="60000"/>
                    <a:lumOff val="40000"/>
                  </a:schemeClr>
                </a:solidFill>
              </a:rPr>
              <a:t>3-Sends them to people or systems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Scenario:Your</a:t>
            </a:r>
            <a:r>
              <a:rPr lang="en-US" sz="2800" dirty="0">
                <a:solidFill>
                  <a:schemeClr val="accent2">
                    <a:lumMod val="60000"/>
                    <a:lumOff val="40000"/>
                  </a:schemeClr>
                </a:solidFill>
              </a:rPr>
              <a:t> server’s CPU is over 90% for 5 minutes →</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 </a:t>
            </a:r>
          </a:p>
          <a:p>
            <a:r>
              <a:rPr lang="en-US" sz="2800" dirty="0">
                <a:solidFill>
                  <a:schemeClr val="accent2">
                    <a:lumMod val="60000"/>
                    <a:lumOff val="40000"/>
                  </a:schemeClr>
                </a:solidFill>
              </a:rPr>
              <a:t>Alert is </a:t>
            </a:r>
            <a:r>
              <a:rPr lang="en-US" sz="2800" dirty="0" err="1">
                <a:solidFill>
                  <a:schemeClr val="accent2">
                    <a:lumMod val="60000"/>
                    <a:lumOff val="40000"/>
                  </a:schemeClr>
                </a:solidFill>
              </a:rPr>
              <a:t>triggeredFlow</a:t>
            </a:r>
            <a:r>
              <a:rPr lang="en-US" sz="2800" dirty="0">
                <a:solidFill>
                  <a:schemeClr val="accent2">
                    <a:lumMod val="60000"/>
                    <a:lumOff val="40000"/>
                  </a:schemeClr>
                </a:solidFill>
              </a:rPr>
              <a:t>:</a:t>
            </a:r>
          </a:p>
          <a:p>
            <a:r>
              <a:rPr lang="en-US" sz="2800" dirty="0">
                <a:solidFill>
                  <a:schemeClr val="accent2">
                    <a:lumMod val="60000"/>
                    <a:lumOff val="40000"/>
                  </a:schemeClr>
                </a:solidFill>
              </a:rPr>
              <a:t>Prometheus sees it via alert rule</a:t>
            </a:r>
          </a:p>
          <a:p>
            <a:r>
              <a:rPr lang="en-US" sz="2800" dirty="0">
                <a:solidFill>
                  <a:schemeClr val="accent2">
                    <a:lumMod val="60000"/>
                    <a:lumOff val="40000"/>
                  </a:schemeClr>
                </a:solidFill>
              </a:rPr>
              <a:t>Sends alert to </a:t>
            </a:r>
            <a:r>
              <a:rPr lang="en-US" sz="2800" dirty="0" err="1">
                <a:solidFill>
                  <a:schemeClr val="accent2">
                    <a:lumMod val="60000"/>
                    <a:lumOff val="40000"/>
                  </a:schemeClr>
                </a:solidFill>
              </a:rPr>
              <a:t>Alertmanager</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Alertmanager</a:t>
            </a:r>
            <a:r>
              <a:rPr lang="en-US" sz="2800" dirty="0">
                <a:solidFill>
                  <a:schemeClr val="accent2">
                    <a:lumMod val="60000"/>
                    <a:lumOff val="40000"/>
                  </a:schemeClr>
                </a:solidFill>
              </a:rPr>
              <a:t> sends it to Slack</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188927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832092"/>
          </a:xfrm>
          <a:prstGeom prst="rect">
            <a:avLst/>
          </a:prstGeom>
          <a:noFill/>
        </p:spPr>
        <p:txBody>
          <a:bodyPr wrap="square">
            <a:spAutoFit/>
          </a:bodyPr>
          <a:lstStyle/>
          <a:p>
            <a:r>
              <a:rPr lang="en-US" sz="2800">
                <a:solidFill>
                  <a:schemeClr val="accent2">
                    <a:lumMod val="60000"/>
                    <a:lumOff val="40000"/>
                  </a:schemeClr>
                </a:solidFill>
              </a:rPr>
              <a:t>global:</a:t>
            </a:r>
          </a:p>
          <a:p>
            <a:r>
              <a:rPr lang="en-US" sz="2800">
                <a:solidFill>
                  <a:schemeClr val="accent2">
                    <a:lumMod val="60000"/>
                    <a:lumOff val="40000"/>
                  </a:schemeClr>
                </a:solidFill>
              </a:rPr>
              <a:t>  smtp_smarthost: 'smtp.example.com:587'</a:t>
            </a:r>
          </a:p>
          <a:p>
            <a:r>
              <a:rPr lang="en-US" sz="2800">
                <a:solidFill>
                  <a:schemeClr val="accent2">
                    <a:lumMod val="60000"/>
                    <a:lumOff val="40000"/>
                  </a:schemeClr>
                </a:solidFill>
              </a:rPr>
              <a:t>  smtp_from: 'alert@example.com'</a:t>
            </a:r>
          </a:p>
          <a:p>
            <a:endParaRPr lang="en-US" sz="2800">
              <a:solidFill>
                <a:schemeClr val="accent2">
                  <a:lumMod val="60000"/>
                  <a:lumOff val="40000"/>
                </a:schemeClr>
              </a:solidFill>
            </a:endParaRPr>
          </a:p>
          <a:p>
            <a:r>
              <a:rPr lang="en-US" sz="2800">
                <a:solidFill>
                  <a:schemeClr val="accent2">
                    <a:lumMod val="60000"/>
                    <a:lumOff val="40000"/>
                  </a:schemeClr>
                </a:solidFill>
              </a:rPr>
              <a:t>route:</a:t>
            </a:r>
          </a:p>
          <a:p>
            <a:r>
              <a:rPr lang="en-US" sz="2800">
                <a:solidFill>
                  <a:schemeClr val="accent2">
                    <a:lumMod val="60000"/>
                    <a:lumOff val="40000"/>
                  </a:schemeClr>
                </a:solidFill>
              </a:rPr>
              <a:t>  receiver: 'email-notifications'</a:t>
            </a:r>
          </a:p>
          <a:p>
            <a:endParaRPr lang="en-US" sz="2800">
              <a:solidFill>
                <a:schemeClr val="accent2">
                  <a:lumMod val="60000"/>
                  <a:lumOff val="40000"/>
                </a:schemeClr>
              </a:solidFill>
            </a:endParaRPr>
          </a:p>
          <a:p>
            <a:r>
              <a:rPr lang="en-US" sz="2800">
                <a:solidFill>
                  <a:schemeClr val="accent2">
                    <a:lumMod val="60000"/>
                    <a:lumOff val="40000"/>
                  </a:schemeClr>
                </a:solidFill>
              </a:rPr>
              <a:t>receivers:</a:t>
            </a:r>
          </a:p>
          <a:p>
            <a:r>
              <a:rPr lang="en-US" sz="2800">
                <a:solidFill>
                  <a:schemeClr val="accent2">
                    <a:lumMod val="60000"/>
                    <a:lumOff val="40000"/>
                  </a:schemeClr>
                </a:solidFill>
              </a:rPr>
              <a:t>  - name: 'email-notifications'</a:t>
            </a:r>
          </a:p>
          <a:p>
            <a:r>
              <a:rPr lang="en-US" sz="2800">
                <a:solidFill>
                  <a:schemeClr val="accent2">
                    <a:lumMod val="60000"/>
                    <a:lumOff val="40000"/>
                  </a:schemeClr>
                </a:solidFill>
              </a:rPr>
              <a:t>    email_configs:</a:t>
            </a:r>
          </a:p>
          <a:p>
            <a:r>
              <a:rPr lang="en-US" sz="2800">
                <a:solidFill>
                  <a:schemeClr val="accent2">
                    <a:lumMod val="60000"/>
                    <a:lumOff val="40000"/>
                  </a:schemeClr>
                </a:solidFill>
              </a:rPr>
              <a:t>      - to: 'team@example.com'</a:t>
            </a:r>
            <a:endParaRPr lang="en-US" sz="2800" dirty="0"/>
          </a:p>
        </p:txBody>
      </p:sp>
    </p:spTree>
    <p:extLst>
      <p:ext uri="{BB962C8B-B14F-4D97-AF65-F5344CB8AC3E}">
        <p14:creationId xmlns:p14="http://schemas.microsoft.com/office/powerpoint/2010/main" val="410437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7417415"/>
          </a:xfrm>
          <a:prstGeom prst="rect">
            <a:avLst/>
          </a:prstGeom>
          <a:noFill/>
        </p:spPr>
        <p:txBody>
          <a:bodyPr wrap="square">
            <a:spAutoFit/>
          </a:bodyPr>
          <a:lstStyle/>
          <a:p>
            <a:r>
              <a:rPr lang="en-US" sz="2800" dirty="0">
                <a:solidFill>
                  <a:schemeClr val="accent2">
                    <a:lumMod val="60000"/>
                    <a:lumOff val="40000"/>
                  </a:schemeClr>
                </a:solidFill>
              </a:rPr>
              <a:t>MySQL Exporter If you’re looking to monitor MySQL performance and expose metrics for Prometheus, there’s a popular open-source tool called </a:t>
            </a:r>
            <a:r>
              <a:rPr lang="en-US" sz="2800" dirty="0" err="1">
                <a:solidFill>
                  <a:schemeClr val="accent2">
                    <a:lumMod val="60000"/>
                    <a:lumOff val="40000"/>
                  </a:schemeClr>
                </a:solidFill>
              </a:rPr>
              <a:t>mysqld_exporter</a:t>
            </a:r>
            <a:r>
              <a:rPr lang="en-US" sz="2800" dirty="0">
                <a:solidFill>
                  <a:schemeClr val="accent2">
                    <a:lumMod val="60000"/>
                    <a:lumOff val="40000"/>
                  </a:schemeClr>
                </a:solidFill>
              </a:rPr>
              <a:t> by </a:t>
            </a:r>
            <a:r>
              <a:rPr lang="en-US" sz="2800" dirty="0" err="1">
                <a:solidFill>
                  <a:schemeClr val="accent2">
                    <a:lumMod val="60000"/>
                    <a:lumOff val="40000"/>
                  </a:schemeClr>
                </a:solidFill>
              </a:rPr>
              <a:t>Prometheus.It</a:t>
            </a:r>
            <a:r>
              <a:rPr lang="en-US" sz="2800" dirty="0">
                <a:solidFill>
                  <a:schemeClr val="accent2">
                    <a:lumMod val="60000"/>
                    <a:lumOff val="40000"/>
                  </a:schemeClr>
                </a:solidFill>
              </a:rPr>
              <a:t> connects to MySQL and exports server stats (queries per second, connections, replication status, etc.) as Prometheus </a:t>
            </a:r>
            <a:r>
              <a:rPr lang="en-US" sz="2800" dirty="0" err="1">
                <a:solidFill>
                  <a:schemeClr val="accent2">
                    <a:lumMod val="60000"/>
                    <a:lumOff val="40000"/>
                  </a:schemeClr>
                </a:solidFill>
              </a:rPr>
              <a:t>metrics.Useful</a:t>
            </a:r>
            <a:r>
              <a:rPr lang="en-US" sz="2800" dirty="0">
                <a:solidFill>
                  <a:schemeClr val="accent2">
                    <a:lumMod val="60000"/>
                    <a:lumOff val="40000"/>
                  </a:schemeClr>
                </a:solidFill>
              </a:rPr>
              <a:t> for monitoring MySQL in a cloud-native environment.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1469064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900697" y="763159"/>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 vs </a:t>
            </a:r>
            <a:r>
              <a:rPr lang="en-US" sz="3200" dirty="0" err="1">
                <a:solidFill>
                  <a:schemeClr val="accent2">
                    <a:lumMod val="60000"/>
                    <a:lumOff val="40000"/>
                  </a:schemeClr>
                </a:solidFill>
              </a:rPr>
              <a:t>Datasource</a:t>
            </a:r>
            <a:r>
              <a:rPr lang="en-US" sz="3200" dirty="0">
                <a:solidFill>
                  <a:schemeClr val="accent2">
                    <a:lumMod val="60000"/>
                    <a:lumOff val="40000"/>
                  </a:schemeClr>
                </a:solidFill>
              </a:rPr>
              <a:t> MySQL</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401205"/>
          </a:xfrm>
          <a:prstGeom prst="rect">
            <a:avLst/>
          </a:prstGeom>
          <a:noFill/>
        </p:spPr>
        <p:txBody>
          <a:bodyPr wrap="square">
            <a:spAutoFit/>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graphicFrame>
        <p:nvGraphicFramePr>
          <p:cNvPr id="7" name="Table 6">
            <a:extLst>
              <a:ext uri="{FF2B5EF4-FFF2-40B4-BE49-F238E27FC236}">
                <a16:creationId xmlns:a16="http://schemas.microsoft.com/office/drawing/2014/main" id="{0ED1AD1D-D04D-6AFA-9A18-1F1A93F755E3}"/>
              </a:ext>
            </a:extLst>
          </p:cNvPr>
          <p:cNvGraphicFramePr>
            <a:graphicFrameLocks noGrp="1"/>
          </p:cNvGraphicFramePr>
          <p:nvPr>
            <p:extLst>
              <p:ext uri="{D42A27DB-BD31-4B8C-83A1-F6EECF244321}">
                <p14:modId xmlns:p14="http://schemas.microsoft.com/office/powerpoint/2010/main" val="2927658380"/>
              </p:ext>
            </p:extLst>
          </p:nvPr>
        </p:nvGraphicFramePr>
        <p:xfrm>
          <a:off x="615949" y="2406650"/>
          <a:ext cx="16471899" cy="6882072"/>
        </p:xfrm>
        <a:graphic>
          <a:graphicData uri="http://schemas.openxmlformats.org/drawingml/2006/table">
            <a:tbl>
              <a:tblPr/>
              <a:tblGrid>
                <a:gridCol w="5490633">
                  <a:extLst>
                    <a:ext uri="{9D8B030D-6E8A-4147-A177-3AD203B41FA5}">
                      <a16:colId xmlns:a16="http://schemas.microsoft.com/office/drawing/2014/main" val="724763727"/>
                    </a:ext>
                  </a:extLst>
                </a:gridCol>
                <a:gridCol w="5490633">
                  <a:extLst>
                    <a:ext uri="{9D8B030D-6E8A-4147-A177-3AD203B41FA5}">
                      <a16:colId xmlns:a16="http://schemas.microsoft.com/office/drawing/2014/main" val="2471574247"/>
                    </a:ext>
                  </a:extLst>
                </a:gridCol>
                <a:gridCol w="5490633">
                  <a:extLst>
                    <a:ext uri="{9D8B030D-6E8A-4147-A177-3AD203B41FA5}">
                      <a16:colId xmlns:a16="http://schemas.microsoft.com/office/drawing/2014/main" val="478204877"/>
                    </a:ext>
                  </a:extLst>
                </a:gridCol>
              </a:tblGrid>
              <a:tr h="1147012">
                <a:tc>
                  <a:txBody>
                    <a:bodyPr/>
                    <a:lstStyle/>
                    <a:p>
                      <a:r>
                        <a:rPr lang="en-US" sz="2400">
                          <a:solidFill>
                            <a:schemeClr val="accent2">
                              <a:lumMod val="40000"/>
                              <a:lumOff val="60000"/>
                            </a:schemeClr>
                          </a:solidFill>
                        </a:rPr>
                        <a:t>Aspect</a:t>
                      </a:r>
                    </a:p>
                  </a:txBody>
                  <a:tcPr anchor="ctr">
                    <a:lnL>
                      <a:noFill/>
                    </a:lnL>
                    <a:lnR>
                      <a:noFill/>
                    </a:lnR>
                    <a:lnT>
                      <a:noFill/>
                    </a:lnT>
                    <a:lnB>
                      <a:noFill/>
                    </a:lnB>
                  </a:tcPr>
                </a:tc>
                <a:tc>
                  <a:txBody>
                    <a:bodyPr/>
                    <a:lstStyle/>
                    <a:p>
                      <a:r>
                        <a:rPr lang="en-US" sz="2400">
                          <a:solidFill>
                            <a:schemeClr val="accent2">
                              <a:lumMod val="40000"/>
                              <a:lumOff val="60000"/>
                            </a:schemeClr>
                          </a:solidFill>
                        </a:rPr>
                        <a:t>MySQL Exporter</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in Grafana</a:t>
                      </a:r>
                    </a:p>
                  </a:txBody>
                  <a:tcPr anchor="ctr">
                    <a:lnL>
                      <a:noFill/>
                    </a:lnL>
                    <a:lnR>
                      <a:noFill/>
                    </a:lnR>
                    <a:lnT>
                      <a:noFill/>
                    </a:lnT>
                    <a:lnB>
                      <a:noFill/>
                    </a:lnB>
                  </a:tcPr>
                </a:tc>
                <a:extLst>
                  <a:ext uri="{0D108BD9-81ED-4DB2-BD59-A6C34878D82A}">
                    <a16:rowId xmlns:a16="http://schemas.microsoft.com/office/drawing/2014/main" val="3750960465"/>
                  </a:ext>
                </a:extLst>
              </a:tr>
              <a:tr h="1147012">
                <a:tc>
                  <a:txBody>
                    <a:bodyPr/>
                    <a:lstStyle/>
                    <a:p>
                      <a:r>
                        <a:rPr lang="en-US" sz="2400">
                          <a:solidFill>
                            <a:schemeClr val="accent2">
                              <a:lumMod val="40000"/>
                              <a:lumOff val="60000"/>
                            </a:schemeClr>
                          </a:solidFill>
                        </a:rPr>
                        <a:t>What data is accessed?</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i="1" dirty="0">
                          <a:solidFill>
                            <a:schemeClr val="accent2">
                              <a:lumMod val="40000"/>
                              <a:lumOff val="60000"/>
                            </a:schemeClr>
                          </a:solidFill>
                        </a:rPr>
                        <a:t>server metrics</a:t>
                      </a:r>
                      <a:r>
                        <a:rPr lang="en-US" sz="2400" dirty="0">
                          <a:solidFill>
                            <a:schemeClr val="accent2">
                              <a:lumMod val="40000"/>
                              <a:lumOff val="60000"/>
                            </a:schemeClr>
                          </a:solidFill>
                        </a:rPr>
                        <a:t> (performance stats)</a:t>
                      </a:r>
                    </a:p>
                  </a:txBody>
                  <a:tcPr anchor="ctr">
                    <a:lnL>
                      <a:noFill/>
                    </a:lnL>
                    <a:lnR>
                      <a:noFill/>
                    </a:lnR>
                    <a:lnT>
                      <a:noFill/>
                    </a:lnT>
                    <a:lnB>
                      <a:noFill/>
                    </a:lnB>
                  </a:tcPr>
                </a:tc>
                <a:tc>
                  <a:txBody>
                    <a:bodyPr/>
                    <a:lstStyle/>
                    <a:p>
                      <a:r>
                        <a:rPr lang="en-US" sz="2400" dirty="0">
                          <a:solidFill>
                            <a:schemeClr val="accent2">
                              <a:lumMod val="40000"/>
                              <a:lumOff val="60000"/>
                            </a:schemeClr>
                          </a:solidFill>
                        </a:rPr>
                        <a:t>Actual </a:t>
                      </a:r>
                      <a:r>
                        <a:rPr lang="en-US" sz="2400" i="1" dirty="0">
                          <a:solidFill>
                            <a:schemeClr val="accent2">
                              <a:lumMod val="40000"/>
                              <a:lumOff val="60000"/>
                            </a:schemeClr>
                          </a:solidFill>
                        </a:rPr>
                        <a:t>data stored in MySQL tables</a:t>
                      </a:r>
                      <a:endParaRPr lang="en-US" sz="2400" dirty="0">
                        <a:solidFill>
                          <a:schemeClr val="accent2">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4236363787"/>
                  </a:ext>
                </a:extLst>
              </a:tr>
              <a:tr h="1147012">
                <a:tc>
                  <a:txBody>
                    <a:bodyPr/>
                    <a:lstStyle/>
                    <a:p>
                      <a:r>
                        <a:rPr lang="en-US" sz="2400">
                          <a:solidFill>
                            <a:schemeClr val="accent2">
                              <a:lumMod val="40000"/>
                              <a:lumOff val="60000"/>
                            </a:schemeClr>
                          </a:solidFill>
                        </a:rPr>
                        <a:t>Who consumes data?</a:t>
                      </a:r>
                    </a:p>
                  </a:txBody>
                  <a:tcPr anchor="ctr">
                    <a:lnL>
                      <a:noFill/>
                    </a:lnL>
                    <a:lnR>
                      <a:noFill/>
                    </a:lnR>
                    <a:lnT>
                      <a:noFill/>
                    </a:lnT>
                    <a:lnB>
                      <a:noFill/>
                    </a:lnB>
                  </a:tcPr>
                </a:tc>
                <a:tc>
                  <a:txBody>
                    <a:bodyPr/>
                    <a:lstStyle/>
                    <a:p>
                      <a:r>
                        <a:rPr lang="en-US" sz="2400">
                          <a:solidFill>
                            <a:schemeClr val="accent2">
                              <a:lumMod val="40000"/>
                              <a:lumOff val="60000"/>
                            </a:schemeClr>
                          </a:solidFill>
                        </a:rPr>
                        <a:t>Prometheus scrapes exporter metrics</a:t>
                      </a:r>
                    </a:p>
                  </a:txBody>
                  <a:tcPr anchor="ctr">
                    <a:lnL>
                      <a:noFill/>
                    </a:lnL>
                    <a:lnR>
                      <a:noFill/>
                    </a:lnR>
                    <a:lnT>
                      <a:noFill/>
                    </a:lnT>
                    <a:lnB>
                      <a:noFill/>
                    </a:lnB>
                  </a:tcPr>
                </a:tc>
                <a:tc>
                  <a:txBody>
                    <a:bodyPr/>
                    <a:lstStyle/>
                    <a:p>
                      <a:r>
                        <a:rPr lang="en-US" sz="2400" dirty="0">
                          <a:solidFill>
                            <a:schemeClr val="accent2">
                              <a:lumMod val="40000"/>
                              <a:lumOff val="60000"/>
                            </a:schemeClr>
                          </a:solidFill>
                        </a:rPr>
                        <a:t>Grafana queries MySQL directly with SQL</a:t>
                      </a:r>
                    </a:p>
                  </a:txBody>
                  <a:tcPr anchor="ctr">
                    <a:lnL>
                      <a:noFill/>
                    </a:lnL>
                    <a:lnR>
                      <a:noFill/>
                    </a:lnR>
                    <a:lnT>
                      <a:noFill/>
                    </a:lnT>
                    <a:lnB>
                      <a:noFill/>
                    </a:lnB>
                  </a:tcPr>
                </a:tc>
                <a:extLst>
                  <a:ext uri="{0D108BD9-81ED-4DB2-BD59-A6C34878D82A}">
                    <a16:rowId xmlns:a16="http://schemas.microsoft.com/office/drawing/2014/main" val="3368614368"/>
                  </a:ext>
                </a:extLst>
              </a:tr>
              <a:tr h="1147012">
                <a:tc>
                  <a:txBody>
                    <a:bodyPr/>
                    <a:lstStyle/>
                    <a:p>
                      <a:r>
                        <a:rPr lang="en-US" sz="2400">
                          <a:solidFill>
                            <a:schemeClr val="accent2">
                              <a:lumMod val="40000"/>
                              <a:lumOff val="60000"/>
                            </a:schemeClr>
                          </a:solidFill>
                        </a:rPr>
                        <a:t>Typical output</a:t>
                      </a:r>
                    </a:p>
                  </a:txBody>
                  <a:tcPr anchor="ctr">
                    <a:lnL>
                      <a:noFill/>
                    </a:lnL>
                    <a:lnR>
                      <a:noFill/>
                    </a:lnR>
                    <a:lnT>
                      <a:noFill/>
                    </a:lnT>
                    <a:lnB>
                      <a:noFill/>
                    </a:lnB>
                  </a:tcPr>
                </a:tc>
                <a:tc>
                  <a:txBody>
                    <a:bodyPr/>
                    <a:lstStyle/>
                    <a:p>
                      <a:r>
                        <a:rPr lang="en-US" sz="2400" dirty="0">
                          <a:solidFill>
                            <a:schemeClr val="accent2">
                              <a:lumMod val="40000"/>
                              <a:lumOff val="60000"/>
                            </a:schemeClr>
                          </a:solidFill>
                        </a:rPr>
                        <a:t>Metrics in Prometheus format (time-series data)</a:t>
                      </a:r>
                    </a:p>
                  </a:txBody>
                  <a:tcPr anchor="ctr">
                    <a:lnL>
                      <a:noFill/>
                    </a:lnL>
                    <a:lnR>
                      <a:noFill/>
                    </a:lnR>
                    <a:lnT>
                      <a:noFill/>
                    </a:lnT>
                    <a:lnB>
                      <a:noFill/>
                    </a:lnB>
                  </a:tcPr>
                </a:tc>
                <a:tc>
                  <a:txBody>
                    <a:bodyPr/>
                    <a:lstStyle/>
                    <a:p>
                      <a:r>
                        <a:rPr lang="en-US" sz="2400" dirty="0">
                          <a:solidFill>
                            <a:schemeClr val="accent2">
                              <a:lumMod val="40000"/>
                              <a:lumOff val="60000"/>
                            </a:schemeClr>
                          </a:solidFill>
                        </a:rPr>
                        <a:t>Query results (tabular data)</a:t>
                      </a:r>
                    </a:p>
                  </a:txBody>
                  <a:tcPr anchor="ctr">
                    <a:lnL>
                      <a:noFill/>
                    </a:lnL>
                    <a:lnR>
                      <a:noFill/>
                    </a:lnR>
                    <a:lnT>
                      <a:noFill/>
                    </a:lnT>
                    <a:lnB>
                      <a:noFill/>
                    </a:lnB>
                  </a:tcPr>
                </a:tc>
                <a:extLst>
                  <a:ext uri="{0D108BD9-81ED-4DB2-BD59-A6C34878D82A}">
                    <a16:rowId xmlns:a16="http://schemas.microsoft.com/office/drawing/2014/main" val="2638177784"/>
                  </a:ext>
                </a:extLst>
              </a:tr>
              <a:tr h="1147012">
                <a:tc>
                  <a:txBody>
                    <a:bodyPr/>
                    <a:lstStyle/>
                    <a:p>
                      <a:r>
                        <a:rPr lang="en-US" sz="2400">
                          <a:solidFill>
                            <a:schemeClr val="accent2">
                              <a:lumMod val="40000"/>
                              <a:lumOff val="60000"/>
                            </a:schemeClr>
                          </a:solidFill>
                        </a:rPr>
                        <a:t>Usage scenario</a:t>
                      </a:r>
                    </a:p>
                  </a:txBody>
                  <a:tcPr anchor="ctr">
                    <a:lnL>
                      <a:noFill/>
                    </a:lnL>
                    <a:lnR>
                      <a:noFill/>
                    </a:lnR>
                    <a:lnT>
                      <a:noFill/>
                    </a:lnT>
                    <a:lnB>
                      <a:noFill/>
                    </a:lnB>
                  </a:tcPr>
                </a:tc>
                <a:tc>
                  <a:txBody>
                    <a:bodyPr/>
                    <a:lstStyle/>
                    <a:p>
                      <a:r>
                        <a:rPr lang="en-US" sz="2400">
                          <a:solidFill>
                            <a:schemeClr val="accent2">
                              <a:lumMod val="40000"/>
                              <a:lumOff val="60000"/>
                            </a:schemeClr>
                          </a:solidFill>
                        </a:rPr>
                        <a:t>Infrastructure monitoring</a:t>
                      </a:r>
                    </a:p>
                  </a:txBody>
                  <a:tcPr anchor="ctr">
                    <a:lnL>
                      <a:noFill/>
                    </a:lnL>
                    <a:lnR>
                      <a:noFill/>
                    </a:lnR>
                    <a:lnT>
                      <a:noFill/>
                    </a:lnT>
                    <a:lnB>
                      <a:noFill/>
                    </a:lnB>
                  </a:tcPr>
                </a:tc>
                <a:tc>
                  <a:txBody>
                    <a:bodyPr/>
                    <a:lstStyle/>
                    <a:p>
                      <a:r>
                        <a:rPr lang="en-US" sz="2400" dirty="0">
                          <a:solidFill>
                            <a:schemeClr val="accent2">
                              <a:lumMod val="40000"/>
                              <a:lumOff val="60000"/>
                            </a:schemeClr>
                          </a:solidFill>
                        </a:rPr>
                        <a:t>Business data visualization and reporting</a:t>
                      </a:r>
                    </a:p>
                  </a:txBody>
                  <a:tcPr anchor="ctr">
                    <a:lnL>
                      <a:noFill/>
                    </a:lnL>
                    <a:lnR>
                      <a:noFill/>
                    </a:lnR>
                    <a:lnT>
                      <a:noFill/>
                    </a:lnT>
                    <a:lnB>
                      <a:noFill/>
                    </a:lnB>
                  </a:tcPr>
                </a:tc>
                <a:extLst>
                  <a:ext uri="{0D108BD9-81ED-4DB2-BD59-A6C34878D82A}">
                    <a16:rowId xmlns:a16="http://schemas.microsoft.com/office/drawing/2014/main" val="788134722"/>
                  </a:ext>
                </a:extLst>
              </a:tr>
              <a:tr h="1147012">
                <a:tc>
                  <a:txBody>
                    <a:bodyPr/>
                    <a:lstStyle/>
                    <a:p>
                      <a:r>
                        <a:rPr lang="en-US" sz="2400">
                          <a:solidFill>
                            <a:schemeClr val="accent2">
                              <a:lumMod val="40000"/>
                              <a:lumOff val="60000"/>
                            </a:schemeClr>
                          </a:solidFill>
                        </a:rPr>
                        <a:t>Setup complexity</a:t>
                      </a:r>
                    </a:p>
                  </a:txBody>
                  <a:tcPr anchor="ctr">
                    <a:lnL>
                      <a:noFill/>
                    </a:lnL>
                    <a:lnR>
                      <a:noFill/>
                    </a:lnR>
                    <a:lnT>
                      <a:noFill/>
                    </a:lnT>
                    <a:lnB>
                      <a:noFill/>
                    </a:lnB>
                  </a:tcPr>
                </a:tc>
                <a:tc>
                  <a:txBody>
                    <a:bodyPr/>
                    <a:lstStyle/>
                    <a:p>
                      <a:r>
                        <a:rPr lang="en-US" sz="2400">
                          <a:solidFill>
                            <a:schemeClr val="accent2">
                              <a:lumMod val="40000"/>
                              <a:lumOff val="60000"/>
                            </a:schemeClr>
                          </a:solidFill>
                        </a:rPr>
                        <a:t>Requires running exporter service + Prometheus</a:t>
                      </a:r>
                    </a:p>
                  </a:txBody>
                  <a:tcPr anchor="ctr">
                    <a:lnL>
                      <a:noFill/>
                    </a:lnL>
                    <a:lnR>
                      <a:noFill/>
                    </a:lnR>
                    <a:lnT>
                      <a:noFill/>
                    </a:lnT>
                    <a:lnB>
                      <a:noFill/>
                    </a:lnB>
                  </a:tcPr>
                </a:tc>
                <a:tc>
                  <a:txBody>
                    <a:bodyPr/>
                    <a:lstStyle/>
                    <a:p>
                      <a:r>
                        <a:rPr lang="en-US" sz="2400" dirty="0">
                          <a:solidFill>
                            <a:schemeClr val="accent2">
                              <a:lumMod val="40000"/>
                              <a:lumOff val="60000"/>
                            </a:schemeClr>
                          </a:solidFill>
                        </a:rPr>
                        <a:t>Connect directly via Grafana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settings</a:t>
                      </a:r>
                    </a:p>
                  </a:txBody>
                  <a:tcPr anchor="ctr">
                    <a:lnL>
                      <a:noFill/>
                    </a:lnL>
                    <a:lnR>
                      <a:noFill/>
                    </a:lnR>
                    <a:lnT>
                      <a:noFill/>
                    </a:lnT>
                    <a:lnB>
                      <a:noFill/>
                    </a:lnB>
                  </a:tcPr>
                </a:tc>
                <a:extLst>
                  <a:ext uri="{0D108BD9-81ED-4DB2-BD59-A6C34878D82A}">
                    <a16:rowId xmlns:a16="http://schemas.microsoft.com/office/drawing/2014/main" val="3858557413"/>
                  </a:ext>
                </a:extLst>
              </a:tr>
            </a:tbl>
          </a:graphicData>
        </a:graphic>
      </p:graphicFrame>
    </p:spTree>
    <p:extLst>
      <p:ext uri="{BB962C8B-B14F-4D97-AF65-F5344CB8AC3E}">
        <p14:creationId xmlns:p14="http://schemas.microsoft.com/office/powerpoint/2010/main" val="25241127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10125849"/>
          </a:xfrm>
          <a:prstGeom prst="rect">
            <a:avLst/>
          </a:prstGeom>
          <a:noFill/>
        </p:spPr>
        <p:txBody>
          <a:bodyPr wrap="square">
            <a:spAutoFit/>
          </a:bodyPr>
          <a:lstStyle/>
          <a:p>
            <a:r>
              <a:rPr lang="en-US" dirty="0">
                <a:solidFill>
                  <a:schemeClr val="accent2">
                    <a:lumMod val="60000"/>
                    <a:lumOff val="40000"/>
                  </a:schemeClr>
                </a:solidFill>
              </a:rPr>
              <a:t>CREATE USER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 IDENTIFIED BY '</a:t>
            </a:r>
            <a:r>
              <a:rPr lang="en-US" dirty="0" err="1">
                <a:solidFill>
                  <a:schemeClr val="accent2">
                    <a:lumMod val="60000"/>
                    <a:lumOff val="40000"/>
                  </a:schemeClr>
                </a:solidFill>
              </a:rPr>
              <a:t>your_password</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GRANT PROCESS, REPLICATION CLIENT, SELECT ON *.* TO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FLUSH PRIVILEGES;</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PROCESS, REPLICATION CLIENT, </a:t>
            </a:r>
            <a:r>
              <a:rPr lang="en-US" dirty="0" err="1">
                <a:solidFill>
                  <a:schemeClr val="accent2">
                    <a:lumMod val="60000"/>
                    <a:lumOff val="40000"/>
                  </a:schemeClr>
                </a:solidFill>
              </a:rPr>
              <a:t>SELECT:These</a:t>
            </a:r>
            <a:r>
              <a:rPr lang="en-US" dirty="0">
                <a:solidFill>
                  <a:schemeClr val="accent2">
                    <a:lumMod val="60000"/>
                    <a:lumOff val="40000"/>
                  </a:schemeClr>
                </a:solidFill>
              </a:rPr>
              <a:t> are the specific privileges being granted to the user </a:t>
            </a:r>
            <a:r>
              <a:rPr lang="en-US" dirty="0" err="1">
                <a:solidFill>
                  <a:schemeClr val="accent2">
                    <a:lumMod val="60000"/>
                    <a:lumOff val="40000"/>
                  </a:schemeClr>
                </a:solidFill>
              </a:rPr>
              <a:t>mysqld_exporter</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err="1">
                <a:solidFill>
                  <a:schemeClr val="accent2">
                    <a:lumMod val="60000"/>
                    <a:lumOff val="40000"/>
                  </a:schemeClr>
                </a:solidFill>
              </a:rPr>
              <a:t>PROCESS:Allows</a:t>
            </a:r>
            <a:r>
              <a:rPr lang="en-US" dirty="0">
                <a:solidFill>
                  <a:schemeClr val="accent2">
                    <a:lumMod val="60000"/>
                    <a:lumOff val="40000"/>
                  </a:schemeClr>
                </a:solidFill>
              </a:rPr>
              <a:t> the user to see information about running threads/processes on the MySQL server. This is important to get details like active queries, status of server threads, which are useful for monitoring.</a:t>
            </a:r>
          </a:p>
          <a:p>
            <a:r>
              <a:rPr lang="en-US" dirty="0">
                <a:solidFill>
                  <a:schemeClr val="accent2">
                    <a:lumMod val="60000"/>
                    <a:lumOff val="40000"/>
                  </a:schemeClr>
                </a:solidFill>
              </a:rPr>
              <a:t>REPLICATION </a:t>
            </a:r>
            <a:r>
              <a:rPr lang="en-US" dirty="0" err="1">
                <a:solidFill>
                  <a:schemeClr val="accent2">
                    <a:lumMod val="60000"/>
                    <a:lumOff val="40000"/>
                  </a:schemeClr>
                </a:solidFill>
              </a:rPr>
              <a:t>CLIENT:Allows</a:t>
            </a:r>
            <a:r>
              <a:rPr lang="en-US" dirty="0">
                <a:solidFill>
                  <a:schemeClr val="accent2">
                    <a:lumMod val="60000"/>
                    <a:lumOff val="40000"/>
                  </a:schemeClr>
                </a:solidFill>
              </a:rPr>
              <a:t> the user to ask the server about its replication status and control replication connections (important if you’re monitoring replication lag and related metrics).</a:t>
            </a:r>
          </a:p>
          <a:p>
            <a:r>
              <a:rPr lang="en-US" dirty="0" err="1">
                <a:solidFill>
                  <a:schemeClr val="accent2">
                    <a:lumMod val="60000"/>
                    <a:lumOff val="40000"/>
                  </a:schemeClr>
                </a:solidFill>
              </a:rPr>
              <a:t>SELECT:Gives</a:t>
            </a:r>
            <a:r>
              <a:rPr lang="en-US" dirty="0">
                <a:solidFill>
                  <a:schemeClr val="accent2">
                    <a:lumMod val="60000"/>
                    <a:lumOff val="40000"/>
                  </a:schemeClr>
                </a:solidFill>
              </a:rPr>
              <a:t> permission to perform SELECT queries (read-only) on tables. This is necessary because the exporter reads data from MySQL’s internal performance tables and schemas.</a:t>
            </a:r>
          </a:p>
          <a:p>
            <a:endParaRPr lang="en-US" dirty="0">
              <a:solidFill>
                <a:schemeClr val="accent2">
                  <a:lumMod val="60000"/>
                  <a:lumOff val="40000"/>
                </a:schemeClr>
              </a:solidFill>
            </a:endParaRPr>
          </a:p>
          <a:p>
            <a:r>
              <a:rPr lang="en-US" dirty="0">
                <a:solidFill>
                  <a:schemeClr val="accent2">
                    <a:lumMod val="60000"/>
                    <a:lumOff val="40000"/>
                  </a:schemeClr>
                </a:solidFill>
              </a:rPr>
              <a:t>[client]</a:t>
            </a:r>
          </a:p>
          <a:p>
            <a:r>
              <a:rPr lang="en-US" dirty="0">
                <a:solidFill>
                  <a:schemeClr val="accent2">
                    <a:lumMod val="60000"/>
                    <a:lumOff val="40000"/>
                  </a:schemeClr>
                </a:solidFill>
              </a:rPr>
              <a:t>user=</a:t>
            </a:r>
            <a:r>
              <a:rPr lang="en-US" dirty="0" err="1">
                <a:solidFill>
                  <a:schemeClr val="accent2">
                    <a:lumMod val="60000"/>
                    <a:lumOff val="40000"/>
                  </a:schemeClr>
                </a:solidFill>
              </a:rPr>
              <a:t>mysqld_exporter</a:t>
            </a:r>
            <a:endParaRPr lang="en-US" dirty="0">
              <a:solidFill>
                <a:schemeClr val="accent2">
                  <a:lumMod val="60000"/>
                  <a:lumOff val="40000"/>
                </a:schemeClr>
              </a:solidFill>
            </a:endParaRPr>
          </a:p>
          <a:p>
            <a:r>
              <a:rPr lang="en-US" dirty="0">
                <a:solidFill>
                  <a:schemeClr val="accent2">
                    <a:lumMod val="60000"/>
                    <a:lumOff val="40000"/>
                  </a:schemeClr>
                </a:solidFill>
              </a:rPr>
              <a:t>password=</a:t>
            </a:r>
            <a:r>
              <a:rPr lang="en-US" dirty="0" err="1">
                <a:solidFill>
                  <a:schemeClr val="accent2">
                    <a:lumMod val="60000"/>
                    <a:lumOff val="40000"/>
                  </a:schemeClr>
                </a:solidFill>
              </a:rPr>
              <a:t>your_password</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t>
            </a:r>
            <a:r>
              <a:rPr lang="en-US" dirty="0" err="1">
                <a:solidFill>
                  <a:schemeClr val="accent2">
                    <a:lumMod val="60000"/>
                    <a:lumOff val="40000"/>
                  </a:schemeClr>
                </a:solidFill>
              </a:rPr>
              <a:t>mysqld_exporter</a:t>
            </a:r>
            <a:r>
              <a:rPr lang="en-US" dirty="0">
                <a:solidFill>
                  <a:schemeClr val="accent2">
                    <a:lumMod val="60000"/>
                    <a:lumOff val="40000"/>
                  </a:schemeClr>
                </a:solidFill>
              </a:rPr>
              <a:t> --config.my-</a:t>
            </a:r>
            <a:r>
              <a:rPr lang="en-US" dirty="0" err="1">
                <a:solidFill>
                  <a:schemeClr val="accent2">
                    <a:lumMod val="60000"/>
                    <a:lumOff val="40000"/>
                  </a:schemeClr>
                </a:solidFill>
              </a:rPr>
              <a:t>cnf</a:t>
            </a:r>
            <a:r>
              <a:rPr lang="en-US" dirty="0">
                <a:solidFill>
                  <a:schemeClr val="accent2">
                    <a:lumMod val="60000"/>
                    <a:lumOff val="40000"/>
                  </a:schemeClr>
                </a:solidFill>
              </a:rPr>
              <a:t>=./</a:t>
            </a:r>
            <a:r>
              <a:rPr lang="en-US" dirty="0" err="1">
                <a:solidFill>
                  <a:schemeClr val="accent2">
                    <a:lumMod val="60000"/>
                    <a:lumOff val="40000"/>
                  </a:schemeClr>
                </a:solidFill>
              </a:rPr>
              <a:t>my.conf</a:t>
            </a:r>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Add in </a:t>
            </a:r>
            <a:r>
              <a:rPr lang="en-US" dirty="0" err="1">
                <a:solidFill>
                  <a:schemeClr val="accent2">
                    <a:lumMod val="60000"/>
                    <a:lumOff val="40000"/>
                  </a:schemeClr>
                </a:solidFill>
              </a:rPr>
              <a:t>Prometheus.ym</a:t>
            </a:r>
            <a:r>
              <a:rPr lang="en-US" dirty="0">
                <a:solidFill>
                  <a:schemeClr val="accent2">
                    <a:lumMod val="60000"/>
                    <a:lumOff val="40000"/>
                  </a:schemeClr>
                </a:solidFill>
              </a:rPr>
              <a:t> as target</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3866414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 </a:t>
            </a:r>
            <a:r>
              <a:rPr lang="en-US" sz="3200" dirty="0" err="1">
                <a:solidFill>
                  <a:schemeClr val="accent2">
                    <a:lumMod val="60000"/>
                    <a:lumOff val="40000"/>
                  </a:schemeClr>
                </a:solidFill>
              </a:rPr>
              <a:t>promtail</a:t>
            </a:r>
            <a:r>
              <a:rPr lang="en-US" sz="3200" dirty="0">
                <a:solidFill>
                  <a:schemeClr val="accent2">
                    <a:lumMod val="60000"/>
                    <a:lumOff val="40000"/>
                  </a:schemeClr>
                </a:solidFill>
              </a:rPr>
              <a:t> Grafana schema</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5693866"/>
          </a:xfrm>
          <a:prstGeom prst="rect">
            <a:avLst/>
          </a:prstGeom>
          <a:noFill/>
        </p:spPr>
        <p:txBody>
          <a:bodyPr wrap="square">
            <a:spAutoFit/>
          </a:bodyPr>
          <a:lstStyle/>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ABE29CB8-9D54-6017-1879-863949EAB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950" y="2940050"/>
            <a:ext cx="11658600" cy="5980838"/>
          </a:xfrm>
          <a:prstGeom prst="rect">
            <a:avLst/>
          </a:prstGeom>
        </p:spPr>
      </p:pic>
    </p:spTree>
    <p:extLst>
      <p:ext uri="{BB962C8B-B14F-4D97-AF65-F5344CB8AC3E}">
        <p14:creationId xmlns:p14="http://schemas.microsoft.com/office/powerpoint/2010/main" val="1889331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5909310"/>
          </a:xfrm>
          <a:prstGeom prst="rect">
            <a:avLst/>
          </a:prstGeom>
          <a:noFill/>
        </p:spPr>
        <p:txBody>
          <a:bodyPr wrap="square">
            <a:spAutoFit/>
          </a:bodyPr>
          <a:lstStyle/>
          <a:p>
            <a:r>
              <a:rPr lang="en-US" sz="2800" b="1" dirty="0">
                <a:solidFill>
                  <a:schemeClr val="accent2">
                    <a:lumMod val="60000"/>
                    <a:lumOff val="40000"/>
                  </a:schemeClr>
                </a:solidFill>
              </a:rPr>
              <a:t>What is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Loki</a:t>
            </a:r>
            <a:r>
              <a:rPr lang="en-US" sz="2800" dirty="0">
                <a:solidFill>
                  <a:schemeClr val="accent2">
                    <a:lumMod val="60000"/>
                    <a:lumOff val="40000"/>
                  </a:schemeClr>
                </a:solidFill>
              </a:rPr>
              <a:t> is an open-source </a:t>
            </a:r>
            <a:r>
              <a:rPr lang="en-US" sz="2800" b="1" dirty="0">
                <a:solidFill>
                  <a:schemeClr val="accent2">
                    <a:lumMod val="60000"/>
                    <a:lumOff val="40000"/>
                  </a:schemeClr>
                </a:solidFill>
              </a:rPr>
              <a:t>log aggregation system</a:t>
            </a:r>
            <a:r>
              <a:rPr lang="en-US" sz="2800" dirty="0">
                <a:solidFill>
                  <a:schemeClr val="accent2">
                    <a:lumMod val="60000"/>
                    <a:lumOff val="40000"/>
                  </a:schemeClr>
                </a:solidFill>
              </a:rPr>
              <a:t> created by Grafana Labs. It’s designed to collect, store, and query logs from your applications and infrastructure — but with a very efficient, cost-effective, and scalable approach.</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72756CDE-717B-E9C1-742E-C78566FBE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1550" y="4958203"/>
            <a:ext cx="4733925" cy="4042504"/>
          </a:xfrm>
          <a:prstGeom prst="rect">
            <a:avLst/>
          </a:prstGeom>
        </p:spPr>
      </p:pic>
    </p:spTree>
    <p:extLst>
      <p:ext uri="{BB962C8B-B14F-4D97-AF65-F5344CB8AC3E}">
        <p14:creationId xmlns:p14="http://schemas.microsoft.com/office/powerpoint/2010/main" val="22255830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0095071"/>
          </a:xfrm>
          <a:prstGeom prst="rect">
            <a:avLst/>
          </a:prstGeom>
          <a:noFill/>
        </p:spPr>
        <p:txBody>
          <a:bodyPr wrap="square">
            <a:spAutoFit/>
          </a:bodyPr>
          <a:lstStyle/>
          <a:p>
            <a:r>
              <a:rPr lang="en-US" sz="2800" b="1" dirty="0">
                <a:solidFill>
                  <a:schemeClr val="accent2">
                    <a:lumMod val="60000"/>
                    <a:lumOff val="40000"/>
                  </a:schemeClr>
                </a:solidFill>
              </a:rPr>
              <a:t>Purpose:</a:t>
            </a:r>
          </a:p>
          <a:p>
            <a:r>
              <a:rPr lang="en-US" sz="2800" b="1" dirty="0">
                <a:solidFill>
                  <a:schemeClr val="accent2">
                    <a:lumMod val="60000"/>
                    <a:lumOff val="40000"/>
                  </a:schemeClr>
                </a:solidFill>
              </a:rPr>
              <a:t>Loki is made to aggregate and search logs from many sources, similar to tools like Elasticsearch + Kibana, but it’s built to be simpler and cheaper to operate.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works:</a:t>
            </a:r>
          </a:p>
          <a:p>
            <a:r>
              <a:rPr lang="en-US" sz="2800" b="1" dirty="0">
                <a:solidFill>
                  <a:schemeClr val="accent2">
                    <a:lumMod val="60000"/>
                    <a:lumOff val="40000"/>
                  </a:schemeClr>
                </a:solidFill>
              </a:rPr>
              <a:t>Unlike traditional logging systems that index the full contents of logs (which can be very expensive and resource-heavy), Loki indexes only metadata (labels) like application name, instance, or environment, and stores the actual log content compressed and </a:t>
            </a:r>
            <a:r>
              <a:rPr lang="en-US" sz="2800" b="1" dirty="0" err="1">
                <a:solidFill>
                  <a:schemeClr val="accent2">
                    <a:lumMod val="60000"/>
                    <a:lumOff val="40000"/>
                  </a:schemeClr>
                </a:solidFill>
              </a:rPr>
              <a:t>unindexed.This</a:t>
            </a:r>
            <a:r>
              <a:rPr lang="en-US" sz="2800" b="1" dirty="0">
                <a:solidFill>
                  <a:schemeClr val="accent2">
                    <a:lumMod val="60000"/>
                    <a:lumOff val="40000"/>
                  </a:schemeClr>
                </a:solidFill>
              </a:rPr>
              <a:t> makes Loki much more efficient in terms of storage and performance, especially for large volumes of logs.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Integration with Grafana:</a:t>
            </a:r>
          </a:p>
          <a:p>
            <a:r>
              <a:rPr lang="en-US" sz="2800" b="1" dirty="0">
                <a:solidFill>
                  <a:schemeClr val="accent2">
                    <a:lumMod val="60000"/>
                    <a:lumOff val="40000"/>
                  </a:schemeClr>
                </a:solidFill>
              </a:rPr>
              <a:t>Loki integrates seamlessly with Grafana — you can visualize logs alongside your metrics in unified </a:t>
            </a:r>
            <a:r>
              <a:rPr lang="en-US" sz="2800" b="1" dirty="0" err="1">
                <a:solidFill>
                  <a:schemeClr val="accent2">
                    <a:lumMod val="60000"/>
                    <a:lumOff val="40000"/>
                  </a:schemeClr>
                </a:solidFill>
              </a:rPr>
              <a:t>dashboards.Inspiration:Loki</a:t>
            </a:r>
            <a:r>
              <a:rPr lang="en-US" sz="2800" b="1" dirty="0">
                <a:solidFill>
                  <a:schemeClr val="accent2">
                    <a:lumMod val="60000"/>
                    <a:lumOff val="40000"/>
                  </a:schemeClr>
                </a:solidFill>
              </a:rPr>
              <a:t> was inspired by Prometheus, which indexes time series metrics using labels. Loki applies a similar idea for logs.</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349379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3970318"/>
          </a:xfrm>
          <a:prstGeom prst="rect">
            <a:avLst/>
          </a:prstGeom>
          <a:noFill/>
        </p:spPr>
        <p:txBody>
          <a:bodyPr wrap="square">
            <a:spAutoFit/>
          </a:bodyPr>
          <a:lstStyle/>
          <a:p>
            <a:r>
              <a:rPr lang="en-US" sz="2800" b="1" dirty="0">
                <a:solidFill>
                  <a:schemeClr val="accent2">
                    <a:lumMod val="60000"/>
                    <a:lumOff val="40000"/>
                  </a:schemeClr>
                </a:solidFill>
              </a:rPr>
              <a:t>Why use Loki?</a:t>
            </a:r>
          </a:p>
          <a:p>
            <a:r>
              <a:rPr lang="en-US" sz="2800" b="1" dirty="0">
                <a:solidFill>
                  <a:schemeClr val="accent2">
                    <a:lumMod val="60000"/>
                    <a:lumOff val="40000"/>
                  </a:schemeClr>
                </a:solidFill>
              </a:rPr>
              <a:t>1-Cost-effective: Lower storage and operational costs compared to traditional log systems.</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2-Easy to use: Tight integration with Grafana makes log exploration intuitive.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3-Scalable: Designed for large-scale log aggregation.</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4-Multi-tenant support: Can separate logs by team or environment easily.</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5305169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00573" y="1832668"/>
            <a:ext cx="15278100" cy="7478970"/>
          </a:xfrm>
          <a:prstGeom prst="rect">
            <a:avLst/>
          </a:prstGeom>
          <a:noFill/>
        </p:spPr>
        <p:txBody>
          <a:bodyPr wrap="square">
            <a:spAutoFit/>
          </a:bodyPr>
          <a:lstStyle/>
          <a:p>
            <a:r>
              <a:rPr lang="en-US" sz="1200" b="1" dirty="0" err="1">
                <a:solidFill>
                  <a:schemeClr val="accent2">
                    <a:lumMod val="60000"/>
                    <a:lumOff val="40000"/>
                  </a:schemeClr>
                </a:solidFill>
              </a:rPr>
              <a:t>auth_enabled</a:t>
            </a:r>
            <a:r>
              <a:rPr lang="en-US" sz="1200" b="1" dirty="0">
                <a:solidFill>
                  <a:schemeClr val="accent2">
                    <a:lumMod val="60000"/>
                    <a:lumOff val="40000"/>
                  </a:schemeClr>
                </a:solidFill>
              </a:rPr>
              <a:t>: false                  # Disable authentication; no login needed to access Loki</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server:                             # Server settings for Loki</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http_listen_port</a:t>
            </a:r>
            <a:r>
              <a:rPr lang="en-US" sz="1200" b="1" dirty="0">
                <a:solidFill>
                  <a:schemeClr val="accent2">
                    <a:lumMod val="60000"/>
                    <a:lumOff val="40000"/>
                  </a:schemeClr>
                </a:solidFill>
              </a:rPr>
              <a:t>: 3100            # HTTP port Loki listens on (for API requests)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grpc_listen_port</a:t>
            </a:r>
            <a:r>
              <a:rPr lang="en-US" sz="1200" b="1" dirty="0">
                <a:solidFill>
                  <a:schemeClr val="accent2">
                    <a:lumMod val="60000"/>
                    <a:lumOff val="40000"/>
                  </a:schemeClr>
                </a:solidFill>
              </a:rPr>
              <a:t>: 9095            # </a:t>
            </a:r>
            <a:r>
              <a:rPr lang="en-US" sz="1200" b="1" dirty="0" err="1">
                <a:solidFill>
                  <a:schemeClr val="accent2">
                    <a:lumMod val="60000"/>
                    <a:lumOff val="40000"/>
                  </a:schemeClr>
                </a:solidFill>
              </a:rPr>
              <a:t>gRPC</a:t>
            </a:r>
            <a:r>
              <a:rPr lang="en-US" sz="1200" b="1" dirty="0">
                <a:solidFill>
                  <a:schemeClr val="accent2">
                    <a:lumMod val="60000"/>
                    <a:lumOff val="40000"/>
                  </a:schemeClr>
                </a:solidFill>
              </a:rPr>
              <a:t> port Loki listens on (used internally)</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 Config for the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component that buffers and writes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lifecycler</a:t>
            </a:r>
            <a:r>
              <a:rPr lang="en-US" sz="1200" b="1" dirty="0">
                <a:solidFill>
                  <a:schemeClr val="accent2">
                    <a:lumMod val="60000"/>
                    <a:lumOff val="40000"/>
                  </a:schemeClr>
                </a:solidFill>
              </a:rPr>
              <a:t>:                      # Handles lifecycle and membership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in a cluster</a:t>
            </a:r>
          </a:p>
          <a:p>
            <a:r>
              <a:rPr lang="en-US" sz="1200" b="1" dirty="0">
                <a:solidFill>
                  <a:schemeClr val="accent2">
                    <a:lumMod val="60000"/>
                    <a:lumOff val="40000"/>
                  </a:schemeClr>
                </a:solidFill>
              </a:rPr>
              <a:t>    address: 127.0.0.1              # IP address of this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instance</a:t>
            </a:r>
          </a:p>
          <a:p>
            <a:r>
              <a:rPr lang="en-US" sz="1200" b="1" dirty="0">
                <a:solidFill>
                  <a:schemeClr val="accent2">
                    <a:lumMod val="60000"/>
                    <a:lumOff val="40000"/>
                  </a:schemeClr>
                </a:solidFill>
              </a:rPr>
              <a:t>    ring:                         # Ring configuration for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clustering and data distribution</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kvstore</a:t>
            </a:r>
            <a:r>
              <a:rPr lang="en-US" sz="1200" b="1" dirty="0">
                <a:solidFill>
                  <a:schemeClr val="accent2">
                    <a:lumMod val="60000"/>
                    <a:lumOff val="40000"/>
                  </a:schemeClr>
                </a:solidFill>
              </a:rPr>
              <a:t>:                    # Key-value store backend for ring state</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inmemory</a:t>
            </a:r>
            <a:r>
              <a:rPr lang="en-US" sz="1200" b="1" dirty="0">
                <a:solidFill>
                  <a:schemeClr val="accent2">
                    <a:lumMod val="60000"/>
                    <a:lumOff val="40000"/>
                  </a:schemeClr>
                </a:solidFill>
              </a:rPr>
              <a:t>             # Use in-memory store (not persistent, single-node setup)</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replication_factor</a:t>
            </a:r>
            <a:r>
              <a:rPr lang="en-US" sz="1200" b="1" dirty="0">
                <a:solidFill>
                  <a:schemeClr val="accent2">
                    <a:lumMod val="60000"/>
                    <a:lumOff val="40000"/>
                  </a:schemeClr>
                </a:solidFill>
              </a:rPr>
              <a:t>: 1        # Number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to replicate data to (1 = no replication)</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chunk_idle_period</a:t>
            </a:r>
            <a:r>
              <a:rPr lang="en-US" sz="1200" b="1" dirty="0">
                <a:solidFill>
                  <a:schemeClr val="accent2">
                    <a:lumMod val="60000"/>
                    <a:lumOff val="40000"/>
                  </a:schemeClr>
                </a:solidFill>
              </a:rPr>
              <a:t>: 5m            # Time after which idle chunks are flushed to storage (5 minutes)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max_chunk_age</a:t>
            </a:r>
            <a:r>
              <a:rPr lang="en-US" sz="1200" b="1" dirty="0">
                <a:solidFill>
                  <a:schemeClr val="accent2">
                    <a:lumMod val="60000"/>
                    <a:lumOff val="40000"/>
                  </a:schemeClr>
                </a:solidFill>
              </a:rPr>
              <a:t>: 1h                # Maximum age of a chunk before it is flushed (1 hour)</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chunk_target_size</a:t>
            </a:r>
            <a:r>
              <a:rPr lang="en-US" sz="1200" b="1" dirty="0">
                <a:solidFill>
                  <a:schemeClr val="accent2">
                    <a:lumMod val="60000"/>
                    <a:lumOff val="40000"/>
                  </a:schemeClr>
                </a:solidFill>
              </a:rPr>
              <a:t>: 1048576       # Target size in bytes (~1MB) for chunks before flushing</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schema_config</a:t>
            </a:r>
            <a:r>
              <a:rPr lang="en-US" sz="1200" b="1" dirty="0">
                <a:solidFill>
                  <a:schemeClr val="accent2">
                    <a:lumMod val="60000"/>
                    <a:lumOff val="40000"/>
                  </a:schemeClr>
                </a:solidFill>
              </a:rPr>
              <a:t>:                     # Schema and storage configuration for indexing</a:t>
            </a:r>
          </a:p>
          <a:p>
            <a:r>
              <a:rPr lang="en-US" sz="1200" b="1" dirty="0">
                <a:solidFill>
                  <a:schemeClr val="accent2">
                    <a:lumMod val="60000"/>
                    <a:lumOff val="40000"/>
                  </a:schemeClr>
                </a:solidFill>
              </a:rPr>
              <a:t>  configs:</a:t>
            </a:r>
          </a:p>
          <a:p>
            <a:r>
              <a:rPr lang="en-US" sz="1200" b="1" dirty="0">
                <a:solidFill>
                  <a:schemeClr val="accent2">
                    <a:lumMod val="60000"/>
                    <a:lumOff val="40000"/>
                  </a:schemeClr>
                </a:solidFill>
              </a:rPr>
              <a:t>    - from: 2020-10-24              # Effective date of this schema config</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-shipper         # Use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as the index store (efficient local index)</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object_store</a:t>
            </a:r>
            <a:r>
              <a:rPr lang="en-US" sz="1200" b="1" dirty="0">
                <a:solidFill>
                  <a:schemeClr val="accent2">
                    <a:lumMod val="60000"/>
                    <a:lumOff val="40000"/>
                  </a:schemeClr>
                </a:solidFill>
              </a:rPr>
              <a:t>: filesystem       # Store log chunks on local filesystem</a:t>
            </a:r>
          </a:p>
          <a:p>
            <a:r>
              <a:rPr lang="en-US" sz="1200" b="1" dirty="0">
                <a:solidFill>
                  <a:schemeClr val="accent2">
                    <a:lumMod val="60000"/>
                    <a:lumOff val="40000"/>
                  </a:schemeClr>
                </a:solidFill>
              </a:rPr>
              <a:t>      schema: v11                   # Version 11 of Loki’s storage schema</a:t>
            </a:r>
          </a:p>
          <a:p>
            <a:r>
              <a:rPr lang="en-US" sz="1200" b="1" dirty="0">
                <a:solidFill>
                  <a:schemeClr val="accent2">
                    <a:lumMod val="60000"/>
                    <a:lumOff val="40000"/>
                  </a:schemeClr>
                </a:solidFill>
              </a:rPr>
              <a:t>      index:                        # Index file config</a:t>
            </a:r>
          </a:p>
          <a:p>
            <a:r>
              <a:rPr lang="en-US" sz="1200" b="1" dirty="0">
                <a:solidFill>
                  <a:schemeClr val="accent2">
                    <a:lumMod val="60000"/>
                    <a:lumOff val="40000"/>
                  </a:schemeClr>
                </a:solidFill>
              </a:rPr>
              <a:t>        prefix: index_               # Prefix for index files stored on disk</a:t>
            </a:r>
          </a:p>
          <a:p>
            <a:r>
              <a:rPr lang="en-US" sz="1200" b="1" dirty="0">
                <a:solidFill>
                  <a:schemeClr val="accent2">
                    <a:lumMod val="60000"/>
                    <a:lumOff val="40000"/>
                  </a:schemeClr>
                </a:solidFill>
              </a:rPr>
              <a:t>        period: 24h                 # Index files are rotated daily (every 24 hours)</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storage_config</a:t>
            </a:r>
            <a:r>
              <a:rPr lang="en-US" sz="1200" b="1" dirty="0">
                <a:solidFill>
                  <a:schemeClr val="accent2">
                    <a:lumMod val="60000"/>
                    <a:lumOff val="40000"/>
                  </a:schemeClr>
                </a:solidFill>
              </a:rPr>
              <a:t>:                   # Configuration for how and where Loki stores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boltdb_shipper</a:t>
            </a:r>
            <a:r>
              <a:rPr lang="en-US" sz="1200" b="1" dirty="0">
                <a:solidFill>
                  <a:schemeClr val="accent2">
                    <a:lumMod val="60000"/>
                    <a:lumOff val="40000"/>
                  </a:schemeClr>
                </a:solidFill>
              </a:rPr>
              <a:t>:                # Config for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index store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active_index_directory</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/index  # Directory for active index files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cache_location</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/cache           # Directory for cached index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shared_store</a:t>
            </a:r>
            <a:r>
              <a:rPr lang="en-US" sz="1200" b="1" dirty="0">
                <a:solidFill>
                  <a:schemeClr val="accent2">
                    <a:lumMod val="60000"/>
                    <a:lumOff val="40000"/>
                  </a:schemeClr>
                </a:solidFill>
              </a:rPr>
              <a:t>: filesystem                  # Shared storage type (filesystem in this case)</a:t>
            </a:r>
          </a:p>
          <a:p>
            <a:r>
              <a:rPr lang="en-US" sz="1200" b="1" dirty="0">
                <a:solidFill>
                  <a:schemeClr val="accent2">
                    <a:lumMod val="60000"/>
                    <a:lumOff val="40000"/>
                  </a:schemeClr>
                </a:solidFill>
              </a:rPr>
              <a:t>  filesystem:                    # Storage backend for log chunks</a:t>
            </a:r>
          </a:p>
          <a:p>
            <a:r>
              <a:rPr lang="en-US" sz="1200" b="1" dirty="0">
                <a:solidFill>
                  <a:schemeClr val="accent2">
                    <a:lumMod val="60000"/>
                    <a:lumOff val="40000"/>
                  </a:schemeClr>
                </a:solidFill>
              </a:rPr>
              <a:t>    directory: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/chunks               # Directory to store log chunks on disk</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limits_config</a:t>
            </a:r>
            <a:r>
              <a:rPr lang="en-US" sz="1200" b="1" dirty="0">
                <a:solidFill>
                  <a:schemeClr val="accent2">
                    <a:lumMod val="60000"/>
                    <a:lumOff val="40000"/>
                  </a:schemeClr>
                </a:solidFill>
              </a:rPr>
              <a:t>:                   # Limits and validation settings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enforce_metric_name</a:t>
            </a:r>
            <a:r>
              <a:rPr lang="en-US" sz="1200" b="1" dirty="0">
                <a:solidFill>
                  <a:schemeClr val="accent2">
                    <a:lumMod val="60000"/>
                    <a:lumOff val="40000"/>
                  </a:schemeClr>
                </a:solidFill>
              </a:rPr>
              <a:t>: false      # Disable enforcing Prometheus metric name rules (not relevant for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a:t>
            </a:r>
            <a:r>
              <a:rPr lang="en-US" sz="1200" b="1" dirty="0">
                <a:solidFill>
                  <a:schemeClr val="accent2">
                    <a:lumMod val="60000"/>
                    <a:lumOff val="40000"/>
                  </a:schemeClr>
                </a:solidFill>
              </a:rPr>
              <a:t>: true        # Reject log entries older than a certain age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reject_old_samples_max_age</a:t>
            </a:r>
            <a:r>
              <a:rPr lang="en-US" sz="1200" b="1" dirty="0">
                <a:solidFill>
                  <a:schemeClr val="accent2">
                    <a:lumMod val="60000"/>
                    <a:lumOff val="40000"/>
                  </a:schemeClr>
                </a:solidFill>
              </a:rPr>
              <a:t>: 168h  # Max age (in hours) for accepted log samples (168h = 7 days)</a:t>
            </a:r>
            <a:endParaRPr lang="en-US" sz="1200" dirty="0">
              <a:solidFill>
                <a:schemeClr val="accent2">
                  <a:lumMod val="60000"/>
                  <a:lumOff val="40000"/>
                </a:schemeClr>
              </a:solidFill>
            </a:endParaRPr>
          </a:p>
        </p:txBody>
      </p:sp>
    </p:spTree>
    <p:extLst>
      <p:ext uri="{BB962C8B-B14F-4D97-AF65-F5344CB8AC3E}">
        <p14:creationId xmlns:p14="http://schemas.microsoft.com/office/powerpoint/2010/main" val="24940513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3018949"/>
          </a:xfrm>
          <a:prstGeom prst="rect">
            <a:avLst/>
          </a:prstGeom>
          <a:noFill/>
        </p:spPr>
        <p:txBody>
          <a:bodyPr wrap="square">
            <a:spAutoFit/>
          </a:bodyPr>
          <a:lstStyle/>
          <a:p>
            <a:r>
              <a:rPr lang="en-US" sz="2800" b="1" dirty="0">
                <a:solidFill>
                  <a:schemeClr val="accent2">
                    <a:lumMod val="60000"/>
                    <a:lumOff val="40000"/>
                  </a:schemeClr>
                </a:solidFill>
              </a:rPr>
              <a:t>What is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is an open-source agent designed to collect logs from your local machine and send them to Loki for storage and querying.</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Key points about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Purpose:It</a:t>
            </a:r>
            <a:r>
              <a:rPr lang="en-US" sz="2800" b="1" dirty="0">
                <a:solidFill>
                  <a:schemeClr val="accent2">
                    <a:lumMod val="60000"/>
                    <a:lumOff val="40000"/>
                  </a:schemeClr>
                </a:solidFill>
              </a:rPr>
              <a:t> tails (reads) log files from your system (like /var/log/syslog, application logs, etc.) and ships those logs to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a:t>
            </a:r>
            <a:r>
              <a:rPr lang="en-US" sz="2800" b="1" dirty="0" err="1">
                <a:solidFill>
                  <a:schemeClr val="accent2">
                    <a:lumMod val="60000"/>
                    <a:lumOff val="40000"/>
                  </a:schemeClr>
                </a:solidFill>
              </a:rPr>
              <a:t>works:Promtail</a:t>
            </a:r>
            <a:r>
              <a:rPr lang="en-US" sz="2800" b="1" dirty="0">
                <a:solidFill>
                  <a:schemeClr val="accent2">
                    <a:lumMod val="60000"/>
                    <a:lumOff val="40000"/>
                  </a:schemeClr>
                </a:solidFill>
              </a:rPr>
              <a:t> monitors specified log files in real-time, adds labels (metadata) to each log line (like hostname, app name, or environment), and pushes the logs to Loki's HTTP API.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Part of the Loki </a:t>
            </a:r>
            <a:r>
              <a:rPr lang="en-US" sz="2800" b="1" dirty="0" err="1">
                <a:solidFill>
                  <a:schemeClr val="accent2">
                    <a:lumMod val="60000"/>
                    <a:lumOff val="40000"/>
                  </a:schemeClr>
                </a:solidFill>
              </a:rPr>
              <a:t>stack:Promtail</a:t>
            </a:r>
            <a:r>
              <a:rPr lang="en-US" sz="2800" b="1" dirty="0">
                <a:solidFill>
                  <a:schemeClr val="accent2">
                    <a:lumMod val="60000"/>
                    <a:lumOff val="40000"/>
                  </a:schemeClr>
                </a:solidFill>
              </a:rPr>
              <a:t> is one piece of the Loki logging system, alongside Loki server (which stores logs) and Grafana (which visualizes logs).</a:t>
            </a:r>
          </a:p>
          <a:p>
            <a:endParaRPr lang="en-US" sz="2800" b="1" dirty="0">
              <a:solidFill>
                <a:schemeClr val="accent2">
                  <a:lumMod val="60000"/>
                  <a:lumOff val="40000"/>
                </a:schemeClr>
              </a:solidFill>
            </a:endParaRPr>
          </a:p>
          <a:p>
            <a:r>
              <a:rPr lang="en-US" sz="2800" b="1" dirty="0" err="1">
                <a:solidFill>
                  <a:schemeClr val="accent2">
                    <a:lumMod val="60000"/>
                    <a:lumOff val="40000"/>
                  </a:schemeClr>
                </a:solidFill>
              </a:rPr>
              <a:t>Configurable:You</a:t>
            </a:r>
            <a:r>
              <a:rPr lang="en-US" sz="2800" b="1" dirty="0">
                <a:solidFill>
                  <a:schemeClr val="accent2">
                    <a:lumMod val="60000"/>
                    <a:lumOff val="40000"/>
                  </a:schemeClr>
                </a:solidFill>
              </a:rPr>
              <a:t> can tell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exactly which files to watch and how to label the logs for easier querying later in Grafana.</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85038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2711172"/>
          </a:xfrm>
          <a:prstGeom prst="rect">
            <a:avLst/>
          </a:prstGeom>
          <a:noFill/>
        </p:spPr>
        <p:txBody>
          <a:bodyPr wrap="square">
            <a:spAutoFit/>
          </a:bodyPr>
          <a:lstStyle/>
          <a:p>
            <a:r>
              <a:rPr lang="en-US" sz="2400" b="1" dirty="0">
                <a:solidFill>
                  <a:schemeClr val="accent2">
                    <a:lumMod val="60000"/>
                    <a:lumOff val="40000"/>
                  </a:schemeClr>
                </a:solidFill>
              </a:rPr>
              <a:t>server:</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http_listen_port</a:t>
            </a:r>
            <a:r>
              <a:rPr lang="en-US" sz="2400" b="1" dirty="0">
                <a:solidFill>
                  <a:schemeClr val="accent2">
                    <a:lumMod val="60000"/>
                    <a:lumOff val="40000"/>
                  </a:schemeClr>
                </a:solidFill>
              </a:rPr>
              <a:t>: 9080    # The port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exposes for health and metrics endpoints</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grpc_listen_port</a:t>
            </a:r>
            <a:r>
              <a:rPr lang="en-US" sz="2400" b="1" dirty="0">
                <a:solidFill>
                  <a:schemeClr val="accent2">
                    <a:lumMod val="60000"/>
                    <a:lumOff val="40000"/>
                  </a:schemeClr>
                </a:solidFill>
              </a:rPr>
              <a:t>: 0       # Set to 0 to disable </a:t>
            </a:r>
            <a:r>
              <a:rPr lang="en-US" sz="2400" b="1" dirty="0" err="1">
                <a:solidFill>
                  <a:schemeClr val="accent2">
                    <a:lumMod val="60000"/>
                    <a:lumOff val="40000"/>
                  </a:schemeClr>
                </a:solidFill>
              </a:rPr>
              <a:t>gRPC</a:t>
            </a:r>
            <a:r>
              <a:rPr lang="en-US" sz="2400" b="1" dirty="0">
                <a:solidFill>
                  <a:schemeClr val="accent2">
                    <a:lumMod val="60000"/>
                    <a:lumOff val="40000"/>
                  </a:schemeClr>
                </a:solidFill>
              </a:rPr>
              <a:t> (not needed in most simple setups)</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positions:</a:t>
            </a:r>
          </a:p>
          <a:p>
            <a:r>
              <a:rPr lang="en-US" sz="2400" b="1" dirty="0">
                <a:solidFill>
                  <a:schemeClr val="accent2">
                    <a:lumMod val="60000"/>
                    <a:lumOff val="40000"/>
                  </a:schemeClr>
                </a:solidFill>
              </a:rPr>
              <a:t>  filename: /</a:t>
            </a:r>
            <a:r>
              <a:rPr lang="en-US" sz="2400" b="1" dirty="0" err="1">
                <a:solidFill>
                  <a:schemeClr val="accent2">
                    <a:lumMod val="60000"/>
                    <a:lumOff val="40000"/>
                  </a:schemeClr>
                </a:solidFill>
              </a:rPr>
              <a:t>tmp</a:t>
            </a:r>
            <a:r>
              <a:rPr lang="en-US" sz="2400" b="1" dirty="0">
                <a:solidFill>
                  <a:schemeClr val="accent2">
                    <a:lumMod val="60000"/>
                    <a:lumOff val="40000"/>
                  </a:schemeClr>
                </a:solidFill>
              </a:rPr>
              <a:t>/</a:t>
            </a:r>
            <a:r>
              <a:rPr lang="en-US" sz="2400" b="1" dirty="0" err="1">
                <a:solidFill>
                  <a:schemeClr val="accent2">
                    <a:lumMod val="60000"/>
                    <a:lumOff val="40000"/>
                  </a:schemeClr>
                </a:solidFill>
              </a:rPr>
              <a:t>positions.yaml</a:t>
            </a:r>
            <a:r>
              <a:rPr lang="en-US" sz="2400" b="1" dirty="0">
                <a:solidFill>
                  <a:schemeClr val="accent2">
                    <a:lumMod val="60000"/>
                    <a:lumOff val="40000"/>
                  </a:schemeClr>
                </a:solidFill>
              </a:rPr>
              <a:t>  # File to track how much of each log has been read</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clients:</a:t>
            </a:r>
          </a:p>
          <a:p>
            <a:r>
              <a:rPr lang="en-US" sz="2400" b="1" dirty="0">
                <a:solidFill>
                  <a:schemeClr val="accent2">
                    <a:lumMod val="60000"/>
                    <a:lumOff val="40000"/>
                  </a:schemeClr>
                </a:solidFill>
              </a:rPr>
              <a:t>  - url: http://localhost:3100/loki/api/v1/push  # The URL of your Loki server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pushes logs here)</a:t>
            </a:r>
          </a:p>
          <a:p>
            <a:endParaRPr lang="en-US" sz="2400" b="1" dirty="0">
              <a:solidFill>
                <a:schemeClr val="accent2">
                  <a:lumMod val="60000"/>
                  <a:lumOff val="40000"/>
                </a:schemeClr>
              </a:solidFill>
            </a:endParaRPr>
          </a:p>
          <a:p>
            <a:r>
              <a:rPr lang="en-US" sz="2400" b="1" dirty="0" err="1">
                <a:solidFill>
                  <a:schemeClr val="accent2">
                    <a:lumMod val="60000"/>
                    <a:lumOff val="40000"/>
                  </a:schemeClr>
                </a:solidFill>
              </a:rPr>
              <a:t>scrape_configs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a:t>
            </a:r>
            <a:r>
              <a:rPr lang="en-US" sz="2400" b="1" dirty="0" err="1">
                <a:solidFill>
                  <a:schemeClr val="accent2">
                    <a:lumMod val="60000"/>
                    <a:lumOff val="40000"/>
                  </a:schemeClr>
                </a:solidFill>
              </a:rPr>
              <a:t>job_name</a:t>
            </a:r>
            <a:r>
              <a:rPr lang="en-US" sz="2400" b="1" dirty="0">
                <a:solidFill>
                  <a:schemeClr val="accent2">
                    <a:lumMod val="60000"/>
                    <a:lumOff val="40000"/>
                  </a:schemeClr>
                </a:solidFill>
              </a:rPr>
              <a:t>: system   # A name for this log scraping job (used as a label in Loki)</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static_configs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targets:</a:t>
            </a:r>
          </a:p>
          <a:p>
            <a:r>
              <a:rPr lang="en-US" sz="2400" b="1" dirty="0">
                <a:solidFill>
                  <a:schemeClr val="accent2">
                    <a:lumMod val="60000"/>
                    <a:lumOff val="40000"/>
                  </a:schemeClr>
                </a:solidFill>
              </a:rPr>
              <a:t>          - localhost   # Required field, but unused for file targets</a:t>
            </a:r>
          </a:p>
          <a:p>
            <a:r>
              <a:rPr lang="en-US" sz="2400" b="1" dirty="0">
                <a:solidFill>
                  <a:schemeClr val="accent2">
                    <a:lumMod val="60000"/>
                    <a:lumOff val="40000"/>
                  </a:schemeClr>
                </a:solidFill>
              </a:rPr>
              <a:t>        labels:</a:t>
            </a:r>
          </a:p>
          <a:p>
            <a:r>
              <a:rPr lang="en-US" sz="2400" b="1" dirty="0">
                <a:solidFill>
                  <a:schemeClr val="accent2">
                    <a:lumMod val="60000"/>
                    <a:lumOff val="40000"/>
                  </a:schemeClr>
                </a:solidFill>
              </a:rPr>
              <a:t>          job: </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  # This label will appear in Loki/Grafana, you use it to query logs (e.g. {job="</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__path__: /var/log/*log  # Files to collect logs from; *log matches files like syslog, auth.log, dpkg.log, etc.</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567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Redis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1726287"/>
          </a:xfrm>
          <a:prstGeom prst="rect">
            <a:avLst/>
          </a:prstGeom>
          <a:noFill/>
        </p:spPr>
        <p:txBody>
          <a:bodyPr wrap="square">
            <a:spAutoFit/>
          </a:bodyPr>
          <a:lstStyle/>
          <a:p>
            <a:r>
              <a:rPr lang="en-US" sz="2800" b="1" dirty="0">
                <a:solidFill>
                  <a:schemeClr val="accent2">
                    <a:lumMod val="60000"/>
                    <a:lumOff val="40000"/>
                  </a:schemeClr>
                </a:solidFill>
              </a:rPr>
              <a:t>Redis is an open-source, in-memory data structure store that is commonly used </a:t>
            </a:r>
            <a:r>
              <a:rPr lang="en-US" sz="2800" b="1" dirty="0" err="1">
                <a:solidFill>
                  <a:schemeClr val="accent2">
                    <a:lumMod val="60000"/>
                    <a:lumOff val="40000"/>
                  </a:schemeClr>
                </a:solidFill>
              </a:rPr>
              <a:t>as:a</a:t>
            </a:r>
            <a:r>
              <a:rPr lang="en-US" sz="2800" b="1" dirty="0">
                <a:solidFill>
                  <a:schemeClr val="accent2">
                    <a:lumMod val="60000"/>
                    <a:lumOff val="40000"/>
                  </a:schemeClr>
                </a:solidFill>
              </a:rPr>
              <a:t> </a:t>
            </a:r>
            <a:r>
              <a:rPr lang="en-US" sz="2800" b="1" dirty="0" err="1">
                <a:solidFill>
                  <a:schemeClr val="accent2">
                    <a:lumMod val="60000"/>
                    <a:lumOff val="40000"/>
                  </a:schemeClr>
                </a:solidFill>
              </a:rPr>
              <a:t>database,a</a:t>
            </a:r>
            <a:r>
              <a:rPr lang="en-US" sz="2800" b="1" dirty="0">
                <a:solidFill>
                  <a:schemeClr val="accent2">
                    <a:lumMod val="60000"/>
                    <a:lumOff val="40000"/>
                  </a:schemeClr>
                </a:solidFill>
              </a:rPr>
              <a:t> cache, </a:t>
            </a:r>
            <a:r>
              <a:rPr lang="en-US" sz="2800" b="1" dirty="0" err="1">
                <a:solidFill>
                  <a:schemeClr val="accent2">
                    <a:lumMod val="60000"/>
                    <a:lumOff val="40000"/>
                  </a:schemeClr>
                </a:solidFill>
              </a:rPr>
              <a:t>anda</a:t>
            </a:r>
            <a:r>
              <a:rPr lang="en-US" sz="2800" b="1" dirty="0">
                <a:solidFill>
                  <a:schemeClr val="accent2">
                    <a:lumMod val="60000"/>
                    <a:lumOff val="40000"/>
                  </a:schemeClr>
                </a:solidFill>
              </a:rPr>
              <a:t> message broker</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What makes Redis special?</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Very fast: It stores data in memory (RAM), making reads and writes extremely quick.</a:t>
            </a:r>
          </a:p>
          <a:p>
            <a:r>
              <a:rPr lang="en-US" sz="2800" b="1" dirty="0">
                <a:solidFill>
                  <a:schemeClr val="accent2">
                    <a:lumMod val="60000"/>
                    <a:lumOff val="40000"/>
                  </a:schemeClr>
                </a:solidFill>
              </a:rPr>
              <a:t>🧠 Key-Value Store: Like a dictionary or </a:t>
            </a:r>
            <a:r>
              <a:rPr lang="en-US" sz="2800" b="1" dirty="0" err="1">
                <a:solidFill>
                  <a:schemeClr val="accent2">
                    <a:lumMod val="60000"/>
                    <a:lumOff val="40000"/>
                  </a:schemeClr>
                </a:solidFill>
              </a:rPr>
              <a:t>hashmap</a:t>
            </a:r>
            <a:r>
              <a:rPr lang="en-US" sz="2800" b="1" dirty="0">
                <a:solidFill>
                  <a:schemeClr val="accent2">
                    <a:lumMod val="60000"/>
                    <a:lumOff val="40000"/>
                  </a:schemeClr>
                </a:solidFill>
              </a:rPr>
              <a:t> – you store data as key-value pairs.</a:t>
            </a:r>
          </a:p>
          <a:p>
            <a:r>
              <a:rPr lang="en-US" sz="2800" b="1" dirty="0">
                <a:solidFill>
                  <a:schemeClr val="accent2">
                    <a:lumMod val="60000"/>
                    <a:lumOff val="40000"/>
                  </a:schemeClr>
                </a:solidFill>
              </a:rPr>
              <a:t>🔁 Supports complex data types: Not just strings! It supports: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Use Case          | Description                                            |</a:t>
            </a:r>
          </a:p>
          <a:p>
            <a:r>
              <a:rPr lang="en-US" sz="2800" b="1" dirty="0">
                <a:solidFill>
                  <a:schemeClr val="accent2">
                    <a:lumMod val="60000"/>
                    <a:lumOff val="40000"/>
                  </a:schemeClr>
                </a:solidFill>
              </a:rPr>
              <a:t>| ----------------- | ------------------------------------------------------ |</a:t>
            </a:r>
          </a:p>
          <a:p>
            <a:r>
              <a:rPr lang="en-US" sz="2800" b="1" dirty="0">
                <a:solidFill>
                  <a:schemeClr val="accent2">
                    <a:lumMod val="60000"/>
                    <a:lumOff val="40000"/>
                  </a:schemeClr>
                </a:solidFill>
              </a:rPr>
              <a:t>| **Cache**         | Store frequently accessed data to reduce load on DB.   |</a:t>
            </a:r>
          </a:p>
          <a:p>
            <a:r>
              <a:rPr lang="en-US" sz="2800" b="1" dirty="0">
                <a:solidFill>
                  <a:schemeClr val="accent2">
                    <a:lumMod val="60000"/>
                    <a:lumOff val="40000"/>
                  </a:schemeClr>
                </a:solidFill>
              </a:rPr>
              <a:t>| **Session Store** | Store user sessions for web apps (e.g., login info).   |</a:t>
            </a:r>
          </a:p>
          <a:p>
            <a:r>
              <a:rPr lang="en-US" sz="2800" b="1" dirty="0">
                <a:solidFill>
                  <a:schemeClr val="accent2">
                    <a:lumMod val="60000"/>
                    <a:lumOff val="40000"/>
                  </a:schemeClr>
                </a:solidFill>
              </a:rPr>
              <a:t>| **Rate Limiting** | Track how many times a user/IP does something.         |</a:t>
            </a:r>
          </a:p>
          <a:p>
            <a:r>
              <a:rPr lang="en-US" sz="2800" b="1" dirty="0">
                <a:solidFill>
                  <a:schemeClr val="accent2">
                    <a:lumMod val="60000"/>
                    <a:lumOff val="40000"/>
                  </a:schemeClr>
                </a:solidFill>
              </a:rPr>
              <a:t>| **Leaderboard**   | Use sorted sets to build real-time ranking systems.    |</a:t>
            </a:r>
          </a:p>
          <a:p>
            <a:r>
              <a:rPr lang="en-US" sz="2800" b="1" dirty="0">
                <a:solidFill>
                  <a:schemeClr val="accent2">
                    <a:lumMod val="60000"/>
                    <a:lumOff val="40000"/>
                  </a:schemeClr>
                </a:solidFill>
              </a:rPr>
              <a:t>| **Message Queue** | Use lists or streams to implement a lightweight queue. |</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BFA00AC8-DBAF-6F5D-5B34-CEF34D39E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6186" y="6039250"/>
            <a:ext cx="4095750" cy="3009900"/>
          </a:xfrm>
          <a:prstGeom prst="rect">
            <a:avLst/>
          </a:prstGeom>
        </p:spPr>
      </p:pic>
    </p:spTree>
    <p:extLst>
      <p:ext uri="{BB962C8B-B14F-4D97-AF65-F5344CB8AC3E}">
        <p14:creationId xmlns:p14="http://schemas.microsoft.com/office/powerpoint/2010/main" val="6400133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079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5139869"/>
          </a:xfrm>
          <a:prstGeom prst="rect">
            <a:avLst/>
          </a:prstGeom>
          <a:noFill/>
        </p:spPr>
        <p:txBody>
          <a:bodyPr wrap="square">
            <a:spAutoFit/>
          </a:bodyPr>
          <a:lstStyle/>
          <a:p>
            <a:r>
              <a:rPr lang="en-US" sz="2400" b="1" dirty="0">
                <a:solidFill>
                  <a:schemeClr val="bg1"/>
                </a:solidFill>
              </a:rPr>
              <a:t>What is Kubernetes?</a:t>
            </a:r>
          </a:p>
          <a:p>
            <a:endParaRPr lang="en-US" sz="2400" b="1" dirty="0">
              <a:solidFill>
                <a:schemeClr val="bg1"/>
              </a:solidFill>
            </a:endParaRPr>
          </a:p>
          <a:p>
            <a:r>
              <a:rPr lang="en-US" sz="2800" dirty="0">
                <a:solidFill>
                  <a:schemeClr val="bg1"/>
                </a:solidFill>
              </a:rPr>
              <a:t>Kubernetes (K8s) is an open-source, next-generation container orchestration platform originally developed at Google. It was built using the lessons learned from running large-scale systems like </a:t>
            </a:r>
            <a:r>
              <a:rPr lang="en-US" sz="2800" b="1" dirty="0">
                <a:solidFill>
                  <a:schemeClr val="bg1"/>
                </a:solidFill>
              </a:rPr>
              <a:t>Borg</a:t>
            </a:r>
            <a:r>
              <a:rPr lang="en-US" sz="2800" dirty="0">
                <a:solidFill>
                  <a:schemeClr val="bg1"/>
                </a:solidFill>
              </a:rPr>
              <a:t> and </a:t>
            </a:r>
            <a:r>
              <a:rPr lang="en-US" sz="2800" b="1" dirty="0">
                <a:solidFill>
                  <a:schemeClr val="bg1"/>
                </a:solidFill>
              </a:rPr>
              <a:t>Omega</a:t>
            </a:r>
            <a:r>
              <a:rPr lang="en-US" sz="2800" dirty="0">
                <a:solidFill>
                  <a:schemeClr val="bg1"/>
                </a:solidFill>
              </a:rPr>
              <a:t>.</a:t>
            </a:r>
          </a:p>
          <a:p>
            <a:r>
              <a:rPr lang="en-US" sz="2800" dirty="0">
                <a:solidFill>
                  <a:schemeClr val="bg1"/>
                </a:solidFill>
              </a:rPr>
              <a:t>Designed from the ground up, Kubernetes is a loosely coupled set of components that work together to automate the deployment, management, and scaling of containerized applications.</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
        <p:nvSpPr>
          <p:cNvPr id="13" name="object 7">
            <a:extLst>
              <a:ext uri="{FF2B5EF4-FFF2-40B4-BE49-F238E27FC236}">
                <a16:creationId xmlns:a16="http://schemas.microsoft.com/office/drawing/2014/main" id="{C4D0670C-6220-99DB-0C15-29B4DDF12C27}"/>
              </a:ext>
            </a:extLst>
          </p:cNvPr>
          <p:cNvSpPr/>
          <p:nvPr/>
        </p:nvSpPr>
        <p:spPr>
          <a:xfrm>
            <a:off x="5797550" y="2511689"/>
            <a:ext cx="5143499" cy="51434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634099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463550" y="801082"/>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10372070"/>
          </a:xfrm>
          <a:prstGeom prst="rect">
            <a:avLst/>
          </a:prstGeom>
          <a:noFill/>
        </p:spPr>
        <p:txBody>
          <a:bodyPr wrap="square">
            <a:spAutoFit/>
          </a:bodyPr>
          <a:lstStyle/>
          <a:p>
            <a:r>
              <a:rPr lang="en-US" sz="2400" b="1" dirty="0">
                <a:solidFill>
                  <a:schemeClr val="bg1">
                    <a:lumMod val="95000"/>
                  </a:schemeClr>
                </a:solidFill>
              </a:rPr>
              <a:t>What Kubernetes Does?</a:t>
            </a:r>
          </a:p>
          <a:p>
            <a:endParaRPr lang="en-US" sz="2400" b="1" dirty="0">
              <a:solidFill>
                <a:schemeClr val="bg1">
                  <a:lumMod val="95000"/>
                </a:schemeClr>
              </a:solidFill>
            </a:endParaRPr>
          </a:p>
          <a:p>
            <a:r>
              <a:rPr lang="en-US" sz="2400" dirty="0">
                <a:solidFill>
                  <a:schemeClr val="bg1">
                    <a:lumMod val="95000"/>
                  </a:schemeClr>
                </a:solidFill>
              </a:rPr>
              <a:t>Kubernetes (K8s) is a </a:t>
            </a:r>
            <a:r>
              <a:rPr lang="en-US" sz="2400" b="1" dirty="0">
                <a:solidFill>
                  <a:schemeClr val="bg1">
                    <a:lumMod val="95000"/>
                  </a:schemeClr>
                </a:solidFill>
              </a:rPr>
              <a:t>container orchestration platform</a:t>
            </a:r>
            <a:r>
              <a:rPr lang="en-US" sz="2400" dirty="0">
                <a:solidFill>
                  <a:schemeClr val="bg1">
                    <a:lumMod val="95000"/>
                  </a:schemeClr>
                </a:solidFill>
              </a:rPr>
              <a:t>. Its main job is to </a:t>
            </a:r>
            <a:r>
              <a:rPr lang="en-US" sz="2400" b="1" dirty="0">
                <a:solidFill>
                  <a:schemeClr val="bg1">
                    <a:lumMod val="95000"/>
                  </a:schemeClr>
                </a:solidFill>
              </a:rPr>
              <a:t>manage containers</a:t>
            </a:r>
            <a:r>
              <a:rPr lang="en-US" sz="2400" dirty="0">
                <a:solidFill>
                  <a:schemeClr val="bg1">
                    <a:lumMod val="95000"/>
                  </a:schemeClr>
                </a:solidFill>
              </a:rPr>
              <a:t> (like Docker containers) in production at scale.</a:t>
            </a:r>
          </a:p>
          <a:p>
            <a:r>
              <a:rPr lang="en-US" sz="2400" dirty="0">
                <a:solidFill>
                  <a:schemeClr val="bg1">
                    <a:lumMod val="95000"/>
                  </a:schemeClr>
                </a:solidFill>
              </a:rPr>
              <a:t>Here’s what it does:</a:t>
            </a:r>
          </a:p>
          <a:p>
            <a:endParaRPr lang="en-US" sz="2400" dirty="0">
              <a:solidFill>
                <a:schemeClr val="bg1">
                  <a:lumMod val="95000"/>
                </a:schemeClr>
              </a:solidFill>
            </a:endParaRPr>
          </a:p>
          <a:p>
            <a:pPr>
              <a:buFont typeface="+mj-lt"/>
              <a:buAutoNum type="arabicPeriod"/>
            </a:pPr>
            <a:r>
              <a:rPr lang="en-US" sz="2400" b="1" dirty="0">
                <a:solidFill>
                  <a:schemeClr val="tx2">
                    <a:lumMod val="20000"/>
                    <a:lumOff val="80000"/>
                  </a:schemeClr>
                </a:solidFill>
              </a:rPr>
              <a:t>Deployment &amp; Management</a:t>
            </a:r>
            <a:r>
              <a:rPr lang="en-US" sz="2400" dirty="0">
                <a:solidFill>
                  <a:schemeClr val="bg1">
                    <a:lumMod val="95000"/>
                  </a:schemeClr>
                </a:solidFill>
              </a:rPr>
              <a:t> – Runs your applications in containers and makes sure they’re deployed correctly.</a:t>
            </a:r>
          </a:p>
          <a:p>
            <a:endParaRPr lang="en-US" sz="2400" dirty="0">
              <a:solidFill>
                <a:schemeClr val="bg1">
                  <a:lumMod val="95000"/>
                </a:schemeClr>
              </a:solidFill>
            </a:endParaRPr>
          </a:p>
          <a:p>
            <a:r>
              <a:rPr lang="en-US" sz="2400" b="1" dirty="0">
                <a:solidFill>
                  <a:schemeClr val="bg1">
                    <a:lumMod val="95000"/>
                  </a:schemeClr>
                </a:solidFill>
              </a:rPr>
              <a:t>2.</a:t>
            </a:r>
            <a:r>
              <a:rPr lang="en-US" sz="2400" b="1" dirty="0">
                <a:solidFill>
                  <a:schemeClr val="tx2">
                    <a:lumMod val="20000"/>
                    <a:lumOff val="80000"/>
                  </a:schemeClr>
                </a:solidFill>
              </a:rPr>
              <a:t>Scaling </a:t>
            </a:r>
            <a:r>
              <a:rPr lang="en-US" sz="2400" dirty="0">
                <a:solidFill>
                  <a:schemeClr val="bg1">
                    <a:lumMod val="95000"/>
                  </a:schemeClr>
                </a:solidFill>
              </a:rPr>
              <a:t>– Automatically increases or decreases the number of containers based on demand.</a:t>
            </a:r>
          </a:p>
          <a:p>
            <a:endParaRPr lang="en-US" sz="2400" dirty="0">
              <a:solidFill>
                <a:schemeClr val="bg1">
                  <a:lumMod val="95000"/>
                </a:schemeClr>
              </a:solidFill>
            </a:endParaRPr>
          </a:p>
          <a:p>
            <a:r>
              <a:rPr lang="en-US" sz="2400" b="1" dirty="0">
                <a:solidFill>
                  <a:schemeClr val="bg1">
                    <a:lumMod val="95000"/>
                  </a:schemeClr>
                </a:solidFill>
              </a:rPr>
              <a:t>3.</a:t>
            </a:r>
            <a:r>
              <a:rPr lang="en-US" sz="2400" b="1" dirty="0">
                <a:solidFill>
                  <a:schemeClr val="tx2">
                    <a:lumMod val="20000"/>
                    <a:lumOff val="80000"/>
                  </a:schemeClr>
                </a:solidFill>
              </a:rPr>
              <a:t>Load Balancing</a:t>
            </a:r>
            <a:r>
              <a:rPr lang="en-US" sz="2400" dirty="0">
                <a:solidFill>
                  <a:schemeClr val="tx2">
                    <a:lumMod val="20000"/>
                    <a:lumOff val="80000"/>
                  </a:schemeClr>
                </a:solidFill>
              </a:rPr>
              <a:t> </a:t>
            </a:r>
            <a:r>
              <a:rPr lang="en-US" sz="2400" dirty="0">
                <a:solidFill>
                  <a:schemeClr val="bg1">
                    <a:lumMod val="95000"/>
                  </a:schemeClr>
                </a:solidFill>
              </a:rPr>
              <a:t>– Distributes traffic between containers so no single container is overloaded.</a:t>
            </a:r>
          </a:p>
          <a:p>
            <a:endParaRPr lang="en-US" sz="2400" dirty="0">
              <a:solidFill>
                <a:schemeClr val="bg1">
                  <a:lumMod val="95000"/>
                </a:schemeClr>
              </a:solidFill>
            </a:endParaRPr>
          </a:p>
          <a:p>
            <a:r>
              <a:rPr lang="en-US" sz="2400" b="1" dirty="0">
                <a:solidFill>
                  <a:schemeClr val="bg1">
                    <a:lumMod val="95000"/>
                  </a:schemeClr>
                </a:solidFill>
              </a:rPr>
              <a:t>4.</a:t>
            </a:r>
            <a:r>
              <a:rPr lang="en-US" sz="2400" b="1" dirty="0">
                <a:solidFill>
                  <a:schemeClr val="tx2">
                    <a:lumMod val="20000"/>
                    <a:lumOff val="80000"/>
                  </a:schemeClr>
                </a:solidFill>
              </a:rPr>
              <a:t>Self-Healing</a:t>
            </a:r>
            <a:r>
              <a:rPr lang="en-US" sz="2400" b="1" dirty="0">
                <a:solidFill>
                  <a:schemeClr val="bg1">
                    <a:lumMod val="95000"/>
                  </a:schemeClr>
                </a:solidFill>
              </a:rPr>
              <a:t> </a:t>
            </a:r>
            <a:r>
              <a:rPr lang="en-US" sz="2400" dirty="0">
                <a:solidFill>
                  <a:schemeClr val="bg1">
                    <a:lumMod val="95000"/>
                  </a:schemeClr>
                </a:solidFill>
              </a:rPr>
              <a:t>– Restarts failed containers, replaces unhealthy ones, and reschedules them if a node goes down.</a:t>
            </a:r>
          </a:p>
          <a:p>
            <a:endParaRPr lang="en-US" sz="2400" dirty="0">
              <a:solidFill>
                <a:schemeClr val="bg1">
                  <a:lumMod val="95000"/>
                </a:schemeClr>
              </a:solidFill>
            </a:endParaRPr>
          </a:p>
          <a:p>
            <a:r>
              <a:rPr lang="en-US" sz="2400" b="1" dirty="0">
                <a:solidFill>
                  <a:schemeClr val="bg1">
                    <a:lumMod val="95000"/>
                  </a:schemeClr>
                </a:solidFill>
              </a:rPr>
              <a:t>5.</a:t>
            </a:r>
            <a:r>
              <a:rPr lang="en-US" sz="2400" b="1" dirty="0">
                <a:solidFill>
                  <a:schemeClr val="tx2">
                    <a:lumMod val="20000"/>
                    <a:lumOff val="80000"/>
                  </a:schemeClr>
                </a:solidFill>
              </a:rPr>
              <a:t>Service Discovery &amp; Networking</a:t>
            </a:r>
            <a:r>
              <a:rPr lang="en-US" sz="2400" dirty="0">
                <a:solidFill>
                  <a:schemeClr val="tx2">
                    <a:lumMod val="20000"/>
                    <a:lumOff val="80000"/>
                  </a:schemeClr>
                </a:solidFill>
              </a:rPr>
              <a:t> </a:t>
            </a:r>
            <a:r>
              <a:rPr lang="en-US" sz="2400" dirty="0">
                <a:solidFill>
                  <a:schemeClr val="bg1">
                    <a:lumMod val="95000"/>
                  </a:schemeClr>
                </a:solidFill>
              </a:rPr>
              <a:t>– Makes containers find and talk to each other securely.</a:t>
            </a:r>
          </a:p>
          <a:p>
            <a:endParaRPr lang="en-US" sz="2400" dirty="0">
              <a:solidFill>
                <a:schemeClr val="bg1">
                  <a:lumMod val="95000"/>
                </a:schemeClr>
              </a:solidFill>
            </a:endParaRPr>
          </a:p>
          <a:p>
            <a:r>
              <a:rPr lang="en-US" sz="2400" b="1" dirty="0">
                <a:solidFill>
                  <a:schemeClr val="bg1">
                    <a:lumMod val="95000"/>
                  </a:schemeClr>
                </a:solidFill>
              </a:rPr>
              <a:t>6.</a:t>
            </a:r>
            <a:r>
              <a:rPr lang="en-US" sz="2400" b="1" dirty="0">
                <a:solidFill>
                  <a:schemeClr val="tx2">
                    <a:lumMod val="20000"/>
                    <a:lumOff val="80000"/>
                  </a:schemeClr>
                </a:solidFill>
              </a:rPr>
              <a:t>Storage Orchestration</a:t>
            </a:r>
            <a:r>
              <a:rPr lang="en-US" sz="2400" dirty="0">
                <a:solidFill>
                  <a:schemeClr val="tx2">
                    <a:lumMod val="20000"/>
                    <a:lumOff val="80000"/>
                  </a:schemeClr>
                </a:solidFill>
              </a:rPr>
              <a:t> </a:t>
            </a:r>
            <a:r>
              <a:rPr lang="en-US" sz="2400" dirty="0">
                <a:solidFill>
                  <a:schemeClr val="bg1">
                    <a:lumMod val="95000"/>
                  </a:schemeClr>
                </a:solidFill>
              </a:rPr>
              <a:t>– Automatically mounts and manages storage for applications.</a:t>
            </a:r>
          </a:p>
          <a:p>
            <a:endParaRPr lang="en-US" sz="2400" dirty="0">
              <a:solidFill>
                <a:schemeClr val="bg1">
                  <a:lumMod val="95000"/>
                </a:schemeClr>
              </a:solidFill>
            </a:endParaRPr>
          </a:p>
          <a:p>
            <a:r>
              <a:rPr lang="en-US" sz="2400" b="1" dirty="0">
                <a:solidFill>
                  <a:schemeClr val="bg1">
                    <a:lumMod val="95000"/>
                  </a:schemeClr>
                </a:solidFill>
              </a:rPr>
              <a:t>7.</a:t>
            </a:r>
            <a:r>
              <a:rPr lang="en-US" sz="2400" b="1" dirty="0">
                <a:solidFill>
                  <a:schemeClr val="tx2">
                    <a:lumMod val="20000"/>
                    <a:lumOff val="80000"/>
                  </a:schemeClr>
                </a:solidFill>
              </a:rPr>
              <a:t>Automated Rollouts &amp; Rollbacks</a:t>
            </a:r>
            <a:r>
              <a:rPr lang="en-US" sz="2400" dirty="0">
                <a:solidFill>
                  <a:schemeClr val="tx2">
                    <a:lumMod val="20000"/>
                    <a:lumOff val="80000"/>
                  </a:schemeClr>
                </a:solidFill>
              </a:rPr>
              <a:t> </a:t>
            </a:r>
            <a:r>
              <a:rPr lang="en-US" sz="2400" dirty="0">
                <a:solidFill>
                  <a:schemeClr val="bg1">
                    <a:lumMod val="95000"/>
                  </a:schemeClr>
                </a:solidFill>
              </a:rPr>
              <a:t>– Updates your applications with zero downtime and rolls back if something goes wrong.</a:t>
            </a:r>
          </a:p>
          <a:p>
            <a:endParaRPr lang="en-US" sz="2800" dirty="0">
              <a:solidFill>
                <a:schemeClr val="bg1">
                  <a:lumMod val="95000"/>
                </a:schemeClr>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6932643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 Architecture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8156079"/>
          </a:xfrm>
          <a:prstGeom prst="rect">
            <a:avLst/>
          </a:prstGeom>
          <a:noFill/>
        </p:spPr>
        <p:txBody>
          <a:bodyPr wrap="square">
            <a:spAutoFit/>
          </a:bodyPr>
          <a:lstStyle/>
          <a:p>
            <a:endParaRPr lang="en-US" sz="2400" b="1" dirty="0">
              <a:solidFill>
                <a:schemeClr val="bg1">
                  <a:lumMod val="95000"/>
                </a:schemeClr>
              </a:solidFill>
            </a:endParaRPr>
          </a:p>
          <a:p>
            <a:r>
              <a:rPr lang="en-US" sz="2400" b="1" dirty="0">
                <a:solidFill>
                  <a:schemeClr val="tx2">
                    <a:lumMod val="20000"/>
                    <a:lumOff val="80000"/>
                  </a:schemeClr>
                </a:solidFill>
              </a:rPr>
              <a:t>Control Plane (formerly called “Master”)</a:t>
            </a:r>
          </a:p>
          <a:p>
            <a:endParaRPr lang="en-US" sz="2400" dirty="0">
              <a:solidFill>
                <a:schemeClr val="bg1">
                  <a:lumMod val="95000"/>
                </a:schemeClr>
              </a:solidFill>
            </a:endParaRPr>
          </a:p>
          <a:p>
            <a:pPr>
              <a:buFont typeface="Arial" panose="020B0604020202020204" pitchFamily="34" charset="0"/>
              <a:buChar char="•"/>
            </a:pPr>
            <a:r>
              <a:rPr lang="en-US" sz="2400" dirty="0">
                <a:solidFill>
                  <a:schemeClr val="bg1">
                    <a:lumMod val="95000"/>
                  </a:schemeClr>
                </a:solidFill>
              </a:rPr>
              <a:t>Acts as the brain of the cluster.</a:t>
            </a:r>
          </a:p>
          <a:p>
            <a:pPr>
              <a:buFont typeface="Arial" panose="020B0604020202020204" pitchFamily="34" charset="0"/>
              <a:buChar char="•"/>
            </a:pPr>
            <a:r>
              <a:rPr lang="en-US" sz="2400" dirty="0">
                <a:solidFill>
                  <a:schemeClr val="bg1">
                    <a:lumMod val="95000"/>
                  </a:schemeClr>
                </a:solidFill>
              </a:rPr>
              <a:t>Runs the </a:t>
            </a:r>
            <a:r>
              <a:rPr lang="en-US" sz="2400" b="1" dirty="0">
                <a:solidFill>
                  <a:schemeClr val="bg1">
                    <a:lumMod val="95000"/>
                  </a:schemeClr>
                </a:solidFill>
              </a:rPr>
              <a:t>API Server</a:t>
            </a:r>
            <a:r>
              <a:rPr lang="en-US" sz="2400" dirty="0">
                <a:solidFill>
                  <a:schemeClr val="bg1">
                    <a:lumMod val="95000"/>
                  </a:schemeClr>
                </a:solidFill>
              </a:rPr>
              <a:t>, </a:t>
            </a:r>
            <a:r>
              <a:rPr lang="en-US" sz="2400" b="1" dirty="0">
                <a:solidFill>
                  <a:schemeClr val="bg1">
                    <a:lumMod val="95000"/>
                  </a:schemeClr>
                </a:solidFill>
              </a:rPr>
              <a:t>Scheduler</a:t>
            </a:r>
            <a:r>
              <a:rPr lang="en-US" sz="2400" dirty="0">
                <a:solidFill>
                  <a:schemeClr val="bg1">
                    <a:lumMod val="95000"/>
                  </a:schemeClr>
                </a:solidFill>
              </a:rPr>
              <a:t>, and </a:t>
            </a:r>
            <a:r>
              <a:rPr lang="en-US" sz="2400" b="1" dirty="0">
                <a:solidFill>
                  <a:schemeClr val="bg1">
                    <a:lumMod val="95000"/>
                  </a:schemeClr>
                </a:solidFill>
              </a:rPr>
              <a:t>Controller Manager</a:t>
            </a:r>
            <a:r>
              <a:rPr lang="en-US" sz="2400" dirty="0">
                <a:solidFill>
                  <a:schemeClr val="bg1">
                    <a:lumMod val="95000"/>
                  </a:schemeClr>
                </a:solidFill>
              </a:rPr>
              <a:t>.</a:t>
            </a:r>
          </a:p>
          <a:p>
            <a:pPr>
              <a:buFont typeface="Arial" panose="020B0604020202020204" pitchFamily="34" charset="0"/>
              <a:buChar char="•"/>
            </a:pPr>
            <a:r>
              <a:rPr lang="en-US" sz="2400" dirty="0">
                <a:solidFill>
                  <a:schemeClr val="bg1">
                    <a:lumMod val="95000"/>
                  </a:schemeClr>
                </a:solidFill>
              </a:rPr>
              <a:t>Maintains the desired state of the cluster (what apps should run, how many replicas, networking, etc.).</a:t>
            </a:r>
          </a:p>
          <a:p>
            <a:pPr>
              <a:buFont typeface="Arial" panose="020B0604020202020204" pitchFamily="34" charset="0"/>
              <a:buChar char="•"/>
            </a:pPr>
            <a:r>
              <a:rPr lang="en-US" sz="2400" dirty="0">
                <a:solidFill>
                  <a:schemeClr val="bg1">
                    <a:lumMod val="95000"/>
                  </a:schemeClr>
                </a:solidFill>
              </a:rPr>
              <a:t> </a:t>
            </a:r>
            <a:r>
              <a:rPr lang="en-US" sz="2400" b="1" dirty="0" err="1">
                <a:solidFill>
                  <a:schemeClr val="bg1">
                    <a:lumMod val="95000"/>
                  </a:schemeClr>
                </a:solidFill>
              </a:rPr>
              <a:t>etcd</a:t>
            </a:r>
            <a:r>
              <a:rPr lang="en-US" sz="2400" dirty="0">
                <a:solidFill>
                  <a:schemeClr val="bg1">
                    <a:lumMod val="95000"/>
                  </a:schemeClr>
                </a:solidFill>
              </a:rPr>
              <a:t>, the key-value store that saves all cluster state and configuration.</a:t>
            </a:r>
          </a:p>
          <a:p>
            <a:endParaRPr lang="en-US" sz="2400" dirty="0">
              <a:solidFill>
                <a:schemeClr val="bg1">
                  <a:lumMod val="95000"/>
                </a:schemeClr>
              </a:solidFill>
            </a:endParaRPr>
          </a:p>
          <a:p>
            <a:r>
              <a:rPr lang="en-US" sz="2400" b="1" dirty="0">
                <a:solidFill>
                  <a:schemeClr val="tx2">
                    <a:lumMod val="20000"/>
                    <a:lumOff val="80000"/>
                  </a:schemeClr>
                </a:solidFill>
              </a:rPr>
              <a:t>Nodes (Workers)</a:t>
            </a:r>
            <a:endParaRPr lang="en-US" sz="2400" dirty="0">
              <a:solidFill>
                <a:schemeClr val="tx2">
                  <a:lumMod val="20000"/>
                  <a:lumOff val="80000"/>
                </a:schemeClr>
              </a:solidFill>
            </a:endParaRPr>
          </a:p>
          <a:p>
            <a:pPr>
              <a:buFont typeface="Arial" panose="020B0604020202020204" pitchFamily="34" charset="0"/>
              <a:buChar char="•"/>
            </a:pPr>
            <a:r>
              <a:rPr lang="en-US" sz="2400" dirty="0">
                <a:solidFill>
                  <a:schemeClr val="bg1">
                    <a:lumMod val="95000"/>
                  </a:schemeClr>
                </a:solidFill>
              </a:rPr>
              <a:t>These are the machines (VMs or physical servers) that run your application workloads.</a:t>
            </a:r>
          </a:p>
          <a:p>
            <a:pPr>
              <a:buFont typeface="Arial" panose="020B0604020202020204" pitchFamily="34" charset="0"/>
              <a:buChar char="•"/>
            </a:pPr>
            <a:r>
              <a:rPr lang="en-US" sz="2400" dirty="0">
                <a:solidFill>
                  <a:schemeClr val="bg1">
                    <a:lumMod val="95000"/>
                  </a:schemeClr>
                </a:solidFill>
              </a:rPr>
              <a:t>Each node runs:</a:t>
            </a:r>
          </a:p>
          <a:p>
            <a:pPr marL="742950" lvl="1" indent="-285750">
              <a:buFont typeface="Arial" panose="020B0604020202020204" pitchFamily="34" charset="0"/>
              <a:buChar char="•"/>
            </a:pPr>
            <a:r>
              <a:rPr lang="en-US" sz="2400" b="1" dirty="0" err="1">
                <a:solidFill>
                  <a:schemeClr val="bg1">
                    <a:lumMod val="95000"/>
                  </a:schemeClr>
                </a:solidFill>
              </a:rPr>
              <a:t>Kubelet</a:t>
            </a:r>
            <a:r>
              <a:rPr lang="en-US" sz="2400" dirty="0">
                <a:solidFill>
                  <a:schemeClr val="bg1">
                    <a:lumMod val="95000"/>
                  </a:schemeClr>
                </a:solidFill>
              </a:rPr>
              <a:t> → agent that communicates with the control plane and ensures containers are running as instructed.</a:t>
            </a:r>
          </a:p>
          <a:p>
            <a:pPr marL="742950" lvl="1" indent="-285750">
              <a:buFont typeface="Arial" panose="020B0604020202020204" pitchFamily="34" charset="0"/>
              <a:buChar char="•"/>
            </a:pPr>
            <a:r>
              <a:rPr lang="en-US" sz="2400" b="1" dirty="0" err="1">
                <a:solidFill>
                  <a:schemeClr val="bg1">
                    <a:lumMod val="95000"/>
                  </a:schemeClr>
                </a:solidFill>
              </a:rPr>
              <a:t>Kube</a:t>
            </a:r>
            <a:r>
              <a:rPr lang="en-US" sz="2400" b="1" dirty="0">
                <a:solidFill>
                  <a:schemeClr val="bg1">
                    <a:lumMod val="95000"/>
                  </a:schemeClr>
                </a:solidFill>
              </a:rPr>
              <a:t>-proxy</a:t>
            </a:r>
            <a:r>
              <a:rPr lang="en-US" sz="2400" dirty="0">
                <a:solidFill>
                  <a:schemeClr val="bg1">
                    <a:lumMod val="95000"/>
                  </a:schemeClr>
                </a:solidFill>
              </a:rPr>
              <a:t> → handles networking and load balancing inside the cluster.</a:t>
            </a:r>
          </a:p>
          <a:p>
            <a:pPr marL="742950" lvl="1" indent="-285750">
              <a:buFont typeface="Arial" panose="020B0604020202020204" pitchFamily="34" charset="0"/>
              <a:buChar char="•"/>
            </a:pPr>
            <a:r>
              <a:rPr lang="en-US" sz="2400" dirty="0">
                <a:solidFill>
                  <a:schemeClr val="bg1">
                    <a:lumMod val="95000"/>
                  </a:schemeClr>
                </a:solidFill>
              </a:rPr>
              <a:t>A </a:t>
            </a:r>
            <a:r>
              <a:rPr lang="en-US" sz="2400" b="1" dirty="0">
                <a:solidFill>
                  <a:schemeClr val="bg1">
                    <a:lumMod val="95000"/>
                  </a:schemeClr>
                </a:solidFill>
              </a:rPr>
              <a:t>container runtime</a:t>
            </a:r>
            <a:r>
              <a:rPr lang="en-US" sz="2400" dirty="0">
                <a:solidFill>
                  <a:schemeClr val="bg1">
                    <a:lumMod val="95000"/>
                  </a:schemeClr>
                </a:solidFill>
              </a:rPr>
              <a:t> (e.g., Docker, </a:t>
            </a:r>
            <a:r>
              <a:rPr lang="en-US" sz="2400" dirty="0" err="1">
                <a:solidFill>
                  <a:schemeClr val="bg1">
                    <a:lumMod val="95000"/>
                  </a:schemeClr>
                </a:solidFill>
              </a:rPr>
              <a:t>containerd</a:t>
            </a:r>
            <a:r>
              <a:rPr lang="en-US" sz="2400" dirty="0">
                <a:solidFill>
                  <a:schemeClr val="bg1">
                    <a:lumMod val="95000"/>
                  </a:schemeClr>
                </a:solidFill>
              </a:rPr>
              <a:t>, CRI-O) → actually runs the containers.</a:t>
            </a:r>
          </a:p>
          <a:p>
            <a:pPr>
              <a:buFont typeface="Arial" panose="020B0604020202020204" pitchFamily="34" charset="0"/>
              <a:buChar char="•"/>
            </a:pPr>
            <a:r>
              <a:rPr lang="en-US" sz="2400" dirty="0">
                <a:solidFill>
                  <a:schemeClr val="bg1">
                    <a:lumMod val="95000"/>
                  </a:schemeClr>
                </a:solidFill>
              </a:rPr>
              <a:t>Nodes execute workloads (Pods) as scheduled by the control plane.</a:t>
            </a:r>
          </a:p>
          <a:p>
            <a:endParaRPr lang="en-US" sz="2800" dirty="0">
              <a:solidFill>
                <a:schemeClr val="bg1">
                  <a:lumMod val="95000"/>
                </a:schemeClr>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2610937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 Architecture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1815882"/>
          </a:xfrm>
          <a:prstGeom prst="rect">
            <a:avLst/>
          </a:prstGeom>
          <a:noFill/>
        </p:spPr>
        <p:txBody>
          <a:bodyPr wrap="square">
            <a:spAutoFit/>
          </a:bodyPr>
          <a:lstStyle/>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pic>
        <p:nvPicPr>
          <p:cNvPr id="4" name="Picture 3">
            <a:extLst>
              <a:ext uri="{FF2B5EF4-FFF2-40B4-BE49-F238E27FC236}">
                <a16:creationId xmlns:a16="http://schemas.microsoft.com/office/drawing/2014/main" id="{F796C39D-A3F2-C61A-9A2D-3DA14321E81B}"/>
              </a:ext>
            </a:extLst>
          </p:cNvPr>
          <p:cNvPicPr>
            <a:picLocks noChangeAspect="1"/>
          </p:cNvPicPr>
          <p:nvPr/>
        </p:nvPicPr>
        <p:blipFill>
          <a:blip r:embed="rId3"/>
          <a:stretch>
            <a:fillRect/>
          </a:stretch>
        </p:blipFill>
        <p:spPr>
          <a:xfrm>
            <a:off x="1144307" y="2115857"/>
            <a:ext cx="15125699" cy="6968219"/>
          </a:xfrm>
          <a:prstGeom prst="rect">
            <a:avLst/>
          </a:prstGeom>
        </p:spPr>
      </p:pic>
    </p:spTree>
    <p:extLst>
      <p:ext uri="{BB962C8B-B14F-4D97-AF65-F5344CB8AC3E}">
        <p14:creationId xmlns:p14="http://schemas.microsoft.com/office/powerpoint/2010/main" val="4048761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tx2">
                    <a:lumMod val="60000"/>
                    <a:lumOff val="40000"/>
                  </a:schemeClr>
                </a:solidFill>
              </a:rPr>
              <a:t>kube-apiserver</a:t>
            </a:r>
            <a:r>
              <a:rPr lang="en-US" sz="3200" dirty="0">
                <a:solidFill>
                  <a:schemeClr val="tx2">
                    <a:lumMod val="60000"/>
                    <a:lumOff val="40000"/>
                  </a:schemeClr>
                </a:solidFill>
              </a:rPr>
              <a:t> (API Server)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solidFill>
              </a:rPr>
              <a:t>The API server is the central management component of the Kubernetes control </a:t>
            </a:r>
            <a:r>
              <a:rPr lang="en-US" sz="2800" dirty="0" err="1">
                <a:solidFill>
                  <a:schemeClr val="bg1"/>
                </a:solidFill>
              </a:rPr>
              <a:t>plane.It</a:t>
            </a:r>
            <a:r>
              <a:rPr lang="en-US" sz="2800" dirty="0">
                <a:solidFill>
                  <a:schemeClr val="bg1"/>
                </a:solidFill>
              </a:rPr>
              <a:t> exposes a RESTful API that all clients (users, </a:t>
            </a:r>
            <a:r>
              <a:rPr lang="en-US" sz="2800" dirty="0" err="1">
                <a:solidFill>
                  <a:schemeClr val="bg1"/>
                </a:solidFill>
              </a:rPr>
              <a:t>kubectl</a:t>
            </a:r>
            <a:r>
              <a:rPr lang="en-US" sz="2800" dirty="0">
                <a:solidFill>
                  <a:schemeClr val="bg1"/>
                </a:solidFill>
              </a:rPr>
              <a:t>, controllers, nodes, and external apps) use to interact with the </a:t>
            </a:r>
            <a:r>
              <a:rPr lang="en-US" sz="2800" dirty="0" err="1">
                <a:solidFill>
                  <a:schemeClr val="bg1"/>
                </a:solidFill>
              </a:rPr>
              <a:t>cluster.It</a:t>
            </a:r>
            <a:r>
              <a:rPr lang="en-US" sz="2800" dirty="0">
                <a:solidFill>
                  <a:schemeClr val="bg1"/>
                </a:solidFill>
              </a:rPr>
              <a:t> is the front-end of the Kubernetes control plane and the only entry point to the </a:t>
            </a:r>
            <a:r>
              <a:rPr lang="en-US" sz="2800" dirty="0" err="1">
                <a:solidFill>
                  <a:schemeClr val="bg1"/>
                </a:solidFill>
              </a:rPr>
              <a:t>etcd</a:t>
            </a:r>
            <a:r>
              <a:rPr lang="en-US" sz="2800" dirty="0">
                <a:solidFill>
                  <a:schemeClr val="bg1"/>
                </a:solidFill>
              </a:rPr>
              <a:t> datastore (which stores cluster state).</a:t>
            </a:r>
          </a:p>
          <a:p>
            <a:endParaRPr lang="en-US" sz="2800" dirty="0">
              <a:solidFill>
                <a:schemeClr val="bg1"/>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Authentication &amp; Authorization</a:t>
            </a:r>
            <a:r>
              <a:rPr lang="en-US" sz="2800" dirty="0">
                <a:solidFill>
                  <a:schemeClr val="bg1">
                    <a:lumMod val="95000"/>
                  </a:schemeClr>
                </a:solidFill>
              </a:rPr>
              <a:t> – Validates who is making the request and whether they are allowed to perform the action.</a:t>
            </a:r>
          </a:p>
          <a:p>
            <a:r>
              <a:rPr lang="en-US" sz="2800" dirty="0">
                <a:solidFill>
                  <a:schemeClr val="tx2">
                    <a:lumMod val="20000"/>
                    <a:lumOff val="80000"/>
                  </a:schemeClr>
                </a:solidFill>
              </a:rPr>
              <a:t>Request Validation</a:t>
            </a:r>
            <a:r>
              <a:rPr lang="en-US" sz="2800" dirty="0">
                <a:solidFill>
                  <a:schemeClr val="bg1">
                    <a:lumMod val="95000"/>
                  </a:schemeClr>
                </a:solidFill>
              </a:rPr>
              <a:t> – Ensures requests are well-formed and conform to Kubernetes API rules.</a:t>
            </a:r>
          </a:p>
          <a:p>
            <a:r>
              <a:rPr lang="en-US" sz="2800" dirty="0">
                <a:solidFill>
                  <a:schemeClr val="tx2">
                    <a:lumMod val="20000"/>
                    <a:lumOff val="80000"/>
                  </a:schemeClr>
                </a:solidFill>
              </a:rPr>
              <a:t>Admission Control &amp; Mutation </a:t>
            </a:r>
            <a:r>
              <a:rPr lang="en-US" sz="2800" dirty="0">
                <a:solidFill>
                  <a:schemeClr val="bg1">
                    <a:lumMod val="95000"/>
                  </a:schemeClr>
                </a:solidFill>
              </a:rPr>
              <a:t>– Runs admission controllers that can reject or modify (mutate) requests before persisting them.</a:t>
            </a:r>
          </a:p>
          <a:p>
            <a:r>
              <a:rPr lang="en-US" sz="2800" dirty="0">
                <a:solidFill>
                  <a:schemeClr val="tx2">
                    <a:lumMod val="20000"/>
                    <a:lumOff val="80000"/>
                  </a:schemeClr>
                </a:solidFill>
              </a:rPr>
              <a:t>State Management </a:t>
            </a:r>
            <a:r>
              <a:rPr lang="en-US" sz="2800" dirty="0">
                <a:solidFill>
                  <a:schemeClr val="bg1">
                    <a:lumMod val="95000"/>
                  </a:schemeClr>
                </a:solidFill>
              </a:rPr>
              <a:t>– Updates </a:t>
            </a:r>
            <a:r>
              <a:rPr lang="en-US" sz="2800" dirty="0" err="1">
                <a:solidFill>
                  <a:schemeClr val="bg1">
                    <a:lumMod val="95000"/>
                  </a:schemeClr>
                </a:solidFill>
              </a:rPr>
              <a:t>etcd</a:t>
            </a:r>
            <a:r>
              <a:rPr lang="en-US" sz="2800" dirty="0">
                <a:solidFill>
                  <a:schemeClr val="bg1">
                    <a:lumMod val="95000"/>
                  </a:schemeClr>
                </a:solidFill>
              </a:rPr>
              <a:t> with the desired state and serves that state back to clients.</a:t>
            </a:r>
          </a:p>
          <a:p>
            <a:r>
              <a:rPr lang="en-US" sz="2800" dirty="0">
                <a:solidFill>
                  <a:schemeClr val="tx2">
                    <a:lumMod val="20000"/>
                    <a:lumOff val="80000"/>
                  </a:schemeClr>
                </a:solidFill>
              </a:rPr>
              <a:t>Cluster Gateway </a:t>
            </a:r>
            <a:r>
              <a:rPr lang="en-US" sz="2800" dirty="0">
                <a:solidFill>
                  <a:schemeClr val="bg1">
                    <a:lumMod val="95000"/>
                  </a:schemeClr>
                </a:solidFill>
              </a:rPr>
              <a:t>– All communication (from users, nodes, or controllers) flows through the API server</a:t>
            </a:r>
          </a:p>
        </p:txBody>
      </p:sp>
    </p:spTree>
    <p:extLst>
      <p:ext uri="{BB962C8B-B14F-4D97-AF65-F5344CB8AC3E}">
        <p14:creationId xmlns:p14="http://schemas.microsoft.com/office/powerpoint/2010/main" val="11785523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tx2">
                    <a:lumMod val="60000"/>
                    <a:lumOff val="40000"/>
                  </a:schemeClr>
                </a:solidFill>
              </a:rPr>
              <a:t>etcd</a:t>
            </a:r>
            <a:endParaRPr lang="en-US" sz="3200" dirty="0">
              <a:solidFill>
                <a:schemeClr val="tx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4832092"/>
          </a:xfrm>
          <a:prstGeom prst="rect">
            <a:avLst/>
          </a:prstGeom>
          <a:noFill/>
        </p:spPr>
        <p:txBody>
          <a:bodyPr wrap="square">
            <a:spAutoFit/>
          </a:bodyPr>
          <a:lstStyle/>
          <a:p>
            <a:r>
              <a:rPr lang="en-US" sz="2800" dirty="0" err="1">
                <a:solidFill>
                  <a:schemeClr val="bg1">
                    <a:lumMod val="95000"/>
                  </a:schemeClr>
                </a:solidFill>
              </a:rPr>
              <a:t>etcd</a:t>
            </a:r>
            <a:r>
              <a:rPr lang="en-US" sz="2800" dirty="0">
                <a:solidFill>
                  <a:schemeClr val="bg1">
                    <a:lumMod val="95000"/>
                  </a:schemeClr>
                </a:solidFill>
              </a:rPr>
              <a:t> (Kubernetes Datastore)</a:t>
            </a:r>
            <a:r>
              <a:rPr lang="en-US" sz="2800" dirty="0" err="1">
                <a:solidFill>
                  <a:schemeClr val="bg1">
                    <a:lumMod val="95000"/>
                  </a:schemeClr>
                </a:solidFill>
              </a:rPr>
              <a:t>etcd</a:t>
            </a:r>
            <a:r>
              <a:rPr lang="en-US" sz="2800" dirty="0">
                <a:solidFill>
                  <a:schemeClr val="bg1">
                    <a:lumMod val="95000"/>
                  </a:schemeClr>
                </a:solidFill>
              </a:rPr>
              <a:t> is a distributed, reliable, and strongly consistent key-value </a:t>
            </a:r>
            <a:r>
              <a:rPr lang="en-US" sz="2800" dirty="0" err="1">
                <a:solidFill>
                  <a:schemeClr val="bg1">
                    <a:lumMod val="95000"/>
                  </a:schemeClr>
                </a:solidFill>
              </a:rPr>
              <a:t>store.It</a:t>
            </a:r>
            <a:r>
              <a:rPr lang="en-US" sz="2800" dirty="0">
                <a:solidFill>
                  <a:schemeClr val="bg1">
                    <a:lumMod val="95000"/>
                  </a:schemeClr>
                </a:solidFill>
              </a:rPr>
              <a:t> acts as the source of truth for the Kubernetes cluster, persisting all cluster </a:t>
            </a:r>
            <a:r>
              <a:rPr lang="en-US" sz="2800" dirty="0" err="1">
                <a:solidFill>
                  <a:schemeClr val="bg1">
                    <a:lumMod val="95000"/>
                  </a:schemeClr>
                </a:solidFill>
              </a:rPr>
              <a:t>data.Stores</a:t>
            </a:r>
            <a:r>
              <a:rPr lang="en-US" sz="2800" dirty="0">
                <a:solidFill>
                  <a:schemeClr val="bg1">
                    <a:lumMod val="95000"/>
                  </a:schemeClr>
                </a:solidFill>
              </a:rPr>
              <a:t> the entire cluster state, including:</a:t>
            </a:r>
          </a:p>
          <a:p>
            <a:r>
              <a:rPr lang="en-US" sz="2800" dirty="0">
                <a:solidFill>
                  <a:schemeClr val="bg1">
                    <a:lumMod val="95000"/>
                  </a:schemeClr>
                </a:solidFill>
              </a:rPr>
              <a:t>Node information</a:t>
            </a:r>
          </a:p>
          <a:p>
            <a:r>
              <a:rPr lang="en-US" sz="2800" dirty="0">
                <a:solidFill>
                  <a:schemeClr val="bg1">
                    <a:lumMod val="95000"/>
                  </a:schemeClr>
                </a:solidFill>
              </a:rPr>
              <a:t>Pod definitions</a:t>
            </a:r>
          </a:p>
          <a:p>
            <a:r>
              <a:rPr lang="en-US" sz="2800" dirty="0" err="1">
                <a:solidFill>
                  <a:schemeClr val="bg1">
                    <a:lumMod val="95000"/>
                  </a:schemeClr>
                </a:solidFill>
              </a:rPr>
              <a:t>ConfigMaps</a:t>
            </a:r>
            <a:r>
              <a:rPr lang="en-US" sz="2800" dirty="0">
                <a:solidFill>
                  <a:schemeClr val="bg1">
                    <a:lumMod val="95000"/>
                  </a:schemeClr>
                </a:solidFill>
              </a:rPr>
              <a:t> &amp; </a:t>
            </a:r>
            <a:r>
              <a:rPr lang="en-US" sz="2800" dirty="0" err="1">
                <a:solidFill>
                  <a:schemeClr val="bg1">
                    <a:lumMod val="95000"/>
                  </a:schemeClr>
                </a:solidFill>
              </a:rPr>
              <a:t>SecretsService</a:t>
            </a:r>
            <a:r>
              <a:rPr lang="en-US" sz="2800" dirty="0">
                <a:solidFill>
                  <a:schemeClr val="bg1">
                    <a:lumMod val="95000"/>
                  </a:schemeClr>
                </a:solidFill>
              </a:rPr>
              <a:t> accounts, </a:t>
            </a:r>
          </a:p>
          <a:p>
            <a:r>
              <a:rPr lang="en-US" sz="2800" dirty="0">
                <a:solidFill>
                  <a:schemeClr val="bg1">
                    <a:lumMod val="95000"/>
                  </a:schemeClr>
                </a:solidFill>
              </a:rPr>
              <a:t>roles, and other API objects</a:t>
            </a: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pic>
        <p:nvPicPr>
          <p:cNvPr id="8" name="Picture 7">
            <a:extLst>
              <a:ext uri="{FF2B5EF4-FFF2-40B4-BE49-F238E27FC236}">
                <a16:creationId xmlns:a16="http://schemas.microsoft.com/office/drawing/2014/main" id="{178DEE88-79F5-99CF-B58A-FD9D2B5AD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965" y="4439464"/>
            <a:ext cx="5306385" cy="2596336"/>
          </a:xfrm>
          <a:prstGeom prst="rect">
            <a:avLst/>
          </a:prstGeom>
        </p:spPr>
      </p:pic>
    </p:spTree>
    <p:extLst>
      <p:ext uri="{BB962C8B-B14F-4D97-AF65-F5344CB8AC3E}">
        <p14:creationId xmlns:p14="http://schemas.microsoft.com/office/powerpoint/2010/main" val="3410774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spc="265" dirty="0" err="1">
                <a:solidFill>
                  <a:schemeClr val="accent1"/>
                </a:solidFill>
              </a:rPr>
              <a:t>kube</a:t>
            </a:r>
            <a:r>
              <a:rPr lang="en-US" sz="3200" spc="265" dirty="0">
                <a:solidFill>
                  <a:schemeClr val="accent1"/>
                </a:solidFill>
              </a:rPr>
              <a:t>-controller-manager</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3970318"/>
          </a:xfrm>
          <a:prstGeom prst="rect">
            <a:avLst/>
          </a:prstGeom>
          <a:noFill/>
        </p:spPr>
        <p:txBody>
          <a:bodyPr wrap="square">
            <a:spAutoFit/>
          </a:bodyPr>
          <a:lstStyle/>
          <a:p>
            <a:r>
              <a:rPr lang="en-US" sz="2800" dirty="0">
                <a:solidFill>
                  <a:schemeClr val="bg1">
                    <a:lumMod val="95000"/>
                  </a:schemeClr>
                </a:solidFill>
              </a:rPr>
              <a:t>The controller manager is a daemon that runs the control loops responsible for keeping the cluster in the desired </a:t>
            </a:r>
            <a:r>
              <a:rPr lang="en-US" sz="2800" dirty="0" err="1">
                <a:solidFill>
                  <a:schemeClr val="bg1">
                    <a:lumMod val="95000"/>
                  </a:schemeClr>
                </a:solidFill>
              </a:rPr>
              <a:t>state.It</a:t>
            </a:r>
            <a:r>
              <a:rPr lang="en-US" sz="2800" dirty="0">
                <a:solidFill>
                  <a:schemeClr val="bg1">
                    <a:lumMod val="95000"/>
                  </a:schemeClr>
                </a:solidFill>
              </a:rPr>
              <a:t> continuously watches the cluster state through the </a:t>
            </a:r>
            <a:r>
              <a:rPr lang="en-US" sz="2800" dirty="0" err="1">
                <a:solidFill>
                  <a:schemeClr val="bg1">
                    <a:lumMod val="95000"/>
                  </a:schemeClr>
                </a:solidFill>
              </a:rPr>
              <a:t>kube-apiserver</a:t>
            </a:r>
            <a:r>
              <a:rPr lang="en-US" sz="2800" dirty="0">
                <a:solidFill>
                  <a:schemeClr val="bg1">
                    <a:lumMod val="95000"/>
                  </a:schemeClr>
                </a:solidFill>
              </a:rPr>
              <a:t>, then takes action to move the cluster toward the desired state defined by the </a:t>
            </a:r>
            <a:r>
              <a:rPr lang="en-US" sz="2800" dirty="0" err="1">
                <a:solidFill>
                  <a:schemeClr val="bg1">
                    <a:lumMod val="95000"/>
                  </a:schemeClr>
                </a:solidFill>
              </a:rPr>
              <a:t>user.Think</a:t>
            </a:r>
            <a:r>
              <a:rPr lang="en-US" sz="2800" dirty="0">
                <a:solidFill>
                  <a:schemeClr val="bg1">
                    <a:lumMod val="95000"/>
                  </a:schemeClr>
                </a:solidFill>
              </a:rPr>
              <a:t> of it as the “automation engine” of Kubernetes.</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Node Controller – Detects and responds when nodes go down.</a:t>
            </a:r>
          </a:p>
          <a:p>
            <a:r>
              <a:rPr lang="en-US" sz="2800" dirty="0">
                <a:solidFill>
                  <a:schemeClr val="bg1">
                    <a:lumMod val="95000"/>
                  </a:schemeClr>
                </a:solidFill>
              </a:rPr>
              <a:t>Replication Controller – Ensures the correct number of Pod replicas are running.</a:t>
            </a:r>
          </a:p>
          <a:p>
            <a:endParaRPr lang="en-US" sz="2800" dirty="0">
              <a:solidFill>
                <a:schemeClr val="bg1">
                  <a:lumMod val="95000"/>
                </a:schemeClr>
              </a:solidFill>
            </a:endParaRPr>
          </a:p>
        </p:txBody>
      </p:sp>
    </p:spTree>
    <p:extLst>
      <p:ext uri="{BB962C8B-B14F-4D97-AF65-F5344CB8AC3E}">
        <p14:creationId xmlns:p14="http://schemas.microsoft.com/office/powerpoint/2010/main" val="1415559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a:t>
            </a:r>
            <a:r>
              <a:rPr lang="en-US" sz="3200" dirty="0">
                <a:solidFill>
                  <a:schemeClr val="accent1"/>
                </a:solidFill>
              </a:rPr>
              <a:t>-scheduler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3970318"/>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a:t>
            </a:r>
            <a:r>
              <a:rPr lang="en-US" sz="2800" dirty="0">
                <a:solidFill>
                  <a:schemeClr val="bg1">
                    <a:lumMod val="95000"/>
                  </a:schemeClr>
                </a:solidFill>
              </a:rPr>
              <a:t>-scheduler is the component of the control plane responsible for assigning Pods to </a:t>
            </a:r>
            <a:r>
              <a:rPr lang="en-US" sz="2800" dirty="0" err="1">
                <a:solidFill>
                  <a:schemeClr val="bg1">
                    <a:lumMod val="95000"/>
                  </a:schemeClr>
                </a:solidFill>
              </a:rPr>
              <a:t>Nodes.It</a:t>
            </a:r>
            <a:r>
              <a:rPr lang="en-US" sz="2800" dirty="0">
                <a:solidFill>
                  <a:schemeClr val="bg1">
                    <a:lumMod val="95000"/>
                  </a:schemeClr>
                </a:solidFill>
              </a:rPr>
              <a:t> watches for newly created Pods that don’t have a Node assigned yet, then selects a suitable Node for them</a:t>
            </a:r>
          </a:p>
          <a:p>
            <a:endParaRPr lang="en-US" sz="2800" dirty="0">
              <a:solidFill>
                <a:schemeClr val="bg1">
                  <a:lumMod val="95000"/>
                </a:schemeClr>
              </a:solidFill>
            </a:endParaRPr>
          </a:p>
          <a:p>
            <a:r>
              <a:rPr lang="en-US" sz="2800" dirty="0">
                <a:solidFill>
                  <a:schemeClr val="bg1">
                    <a:lumMod val="95000"/>
                  </a:schemeClr>
                </a:solidFill>
              </a:rPr>
              <a:t>Factors it considers:</a:t>
            </a:r>
          </a:p>
          <a:p>
            <a:r>
              <a:rPr lang="en-US" sz="2800" dirty="0">
                <a:solidFill>
                  <a:schemeClr val="bg1">
                    <a:lumMod val="95000"/>
                  </a:schemeClr>
                </a:solidFill>
              </a:rPr>
              <a:t>1-Hardware requirements (CPU, memory, GPUs, etc.)</a:t>
            </a:r>
          </a:p>
          <a:p>
            <a:r>
              <a:rPr lang="en-US" sz="2800" dirty="0">
                <a:solidFill>
                  <a:schemeClr val="bg1">
                    <a:lumMod val="95000"/>
                  </a:schemeClr>
                </a:solidFill>
              </a:rPr>
              <a:t>2-Node affinity / anti-affinity rules</a:t>
            </a:r>
          </a:p>
          <a:p>
            <a:r>
              <a:rPr lang="en-US" sz="2800" dirty="0">
                <a:solidFill>
                  <a:schemeClr val="bg1">
                    <a:lumMod val="95000"/>
                  </a:schemeClr>
                </a:solidFill>
              </a:rPr>
              <a:t>3-Pod affinity / anti-affinity rules</a:t>
            </a:r>
          </a:p>
          <a:p>
            <a:r>
              <a:rPr lang="en-US" sz="2800" dirty="0">
                <a:solidFill>
                  <a:schemeClr val="bg1">
                    <a:lumMod val="95000"/>
                  </a:schemeClr>
                </a:solidFill>
              </a:rPr>
              <a:t>4-Taints and tolerations</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2809379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kubelet</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kubelet</a:t>
            </a:r>
            <a:r>
              <a:rPr lang="en-US" sz="2800" dirty="0">
                <a:solidFill>
                  <a:schemeClr val="bg1">
                    <a:lumMod val="95000"/>
                  </a:schemeClr>
                </a:solidFill>
              </a:rPr>
              <a:t> is the node agent that runs on every worker node in a Kubernetes </a:t>
            </a:r>
            <a:r>
              <a:rPr lang="en-US" sz="2800" dirty="0" err="1">
                <a:solidFill>
                  <a:schemeClr val="bg1">
                    <a:lumMod val="95000"/>
                  </a:schemeClr>
                </a:solidFill>
              </a:rPr>
              <a:t>cluster.Its</a:t>
            </a:r>
            <a:r>
              <a:rPr lang="en-US" sz="2800" dirty="0">
                <a:solidFill>
                  <a:schemeClr val="bg1">
                    <a:lumMod val="95000"/>
                  </a:schemeClr>
                </a:solidFill>
              </a:rPr>
              <a:t> primary job is to manage the lifecycle of Pods scheduled to that </a:t>
            </a:r>
            <a:r>
              <a:rPr lang="en-US" sz="2800" dirty="0" err="1">
                <a:solidFill>
                  <a:schemeClr val="bg1">
                    <a:lumMod val="95000"/>
                  </a:schemeClr>
                </a:solidFill>
              </a:rPr>
              <a:t>node.It</a:t>
            </a:r>
            <a:r>
              <a:rPr lang="en-US" sz="2800" dirty="0">
                <a:solidFill>
                  <a:schemeClr val="bg1">
                    <a:lumMod val="95000"/>
                  </a:schemeClr>
                </a:solidFill>
              </a:rPr>
              <a:t> communicates with the </a:t>
            </a:r>
            <a:r>
              <a:rPr lang="en-US" sz="2800" dirty="0" err="1">
                <a:solidFill>
                  <a:schemeClr val="bg1">
                    <a:lumMod val="95000"/>
                  </a:schemeClr>
                </a:solidFill>
              </a:rPr>
              <a:t>kube-apiserver</a:t>
            </a:r>
            <a:r>
              <a:rPr lang="en-US" sz="2800" dirty="0">
                <a:solidFill>
                  <a:schemeClr val="bg1">
                    <a:lumMod val="95000"/>
                  </a:schemeClr>
                </a:solidFill>
              </a:rPr>
              <a:t>, receives Pod specifications, and ensures containers are running and healthy.</a:t>
            </a:r>
          </a:p>
          <a:p>
            <a:endParaRPr lang="en-US" sz="2800" dirty="0">
              <a:solidFill>
                <a:schemeClr val="bg1">
                  <a:lumMod val="95000"/>
                </a:schemeClr>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Pod Lifecycle Management</a:t>
            </a:r>
            <a:r>
              <a:rPr lang="en-US" sz="2800" dirty="0">
                <a:solidFill>
                  <a:schemeClr val="bg1">
                    <a:lumMod val="95000"/>
                  </a:schemeClr>
                </a:solidFill>
              </a:rPr>
              <a:t> – Starts, stops, and monitors containers defined in </a:t>
            </a:r>
            <a:r>
              <a:rPr lang="en-US" sz="2800" dirty="0" err="1">
                <a:solidFill>
                  <a:schemeClr val="bg1">
                    <a:lumMod val="95000"/>
                  </a:schemeClr>
                </a:solidFill>
              </a:rPr>
              <a:t>PodSpecs</a:t>
            </a:r>
            <a:r>
              <a:rPr lang="en-US" sz="2800" dirty="0">
                <a:solidFill>
                  <a:schemeClr val="bg1">
                    <a:lumMod val="95000"/>
                  </a:schemeClr>
                </a:solidFill>
              </a:rPr>
              <a:t>.</a:t>
            </a:r>
          </a:p>
          <a:p>
            <a:r>
              <a:rPr lang="en-US" sz="2800" dirty="0">
                <a:solidFill>
                  <a:schemeClr val="tx2">
                    <a:lumMod val="20000"/>
                    <a:lumOff val="80000"/>
                  </a:schemeClr>
                </a:solidFill>
              </a:rPr>
              <a:t>Health Monitoring</a:t>
            </a:r>
            <a:r>
              <a:rPr lang="en-US" sz="2800" dirty="0">
                <a:solidFill>
                  <a:schemeClr val="bg1">
                    <a:lumMod val="95000"/>
                  </a:schemeClr>
                </a:solidFill>
              </a:rPr>
              <a:t> – Reports node and Pod status back to the control plane.</a:t>
            </a:r>
          </a:p>
          <a:p>
            <a:r>
              <a:rPr lang="en-US" sz="2800" dirty="0">
                <a:solidFill>
                  <a:schemeClr val="tx2">
                    <a:lumMod val="20000"/>
                    <a:lumOff val="80000"/>
                  </a:schemeClr>
                </a:solidFill>
              </a:rPr>
              <a:t>Container Runtime Interface (CRI)</a:t>
            </a:r>
            <a:r>
              <a:rPr lang="en-US" sz="2800" dirty="0">
                <a:solidFill>
                  <a:schemeClr val="bg1">
                    <a:lumMod val="95000"/>
                  </a:schemeClr>
                </a:solidFill>
              </a:rPr>
              <a:t> – Interacts with container runtimes like </a:t>
            </a:r>
            <a:r>
              <a:rPr lang="en-US" sz="2800" dirty="0" err="1">
                <a:solidFill>
                  <a:schemeClr val="bg1">
                    <a:lumMod val="95000"/>
                  </a:schemeClr>
                </a:solidFill>
              </a:rPr>
              <a:t>containerd</a:t>
            </a:r>
            <a:r>
              <a:rPr lang="en-US" sz="2800" dirty="0">
                <a:solidFill>
                  <a:schemeClr val="bg1">
                    <a:lumMod val="95000"/>
                  </a:schemeClr>
                </a:solidFill>
              </a:rPr>
              <a:t>, CRI-O, or Docker (deprecated).</a:t>
            </a:r>
          </a:p>
          <a:p>
            <a:r>
              <a:rPr lang="en-US" sz="2800" dirty="0">
                <a:solidFill>
                  <a:schemeClr val="tx2">
                    <a:lumMod val="20000"/>
                    <a:lumOff val="80000"/>
                  </a:schemeClr>
                </a:solidFill>
              </a:rPr>
              <a:t>CNI &amp; CSI Integration </a:t>
            </a:r>
            <a:r>
              <a:rPr lang="en-US" sz="2800" dirty="0">
                <a:solidFill>
                  <a:schemeClr val="bg1">
                    <a:lumMod val="95000"/>
                  </a:schemeClr>
                </a:solidFill>
              </a:rPr>
              <a:t>– Works with networking (CNI) and storage (CSI) plugins to provide Pods with networking and persistent storage.</a:t>
            </a:r>
          </a:p>
          <a:p>
            <a:r>
              <a:rPr lang="en-US" sz="2800" dirty="0">
                <a:solidFill>
                  <a:schemeClr val="tx2">
                    <a:lumMod val="20000"/>
                    <a:lumOff val="80000"/>
                  </a:schemeClr>
                </a:solidFill>
              </a:rPr>
              <a:t>Static Pods </a:t>
            </a:r>
            <a:r>
              <a:rPr lang="en-US" sz="2800" dirty="0">
                <a:solidFill>
                  <a:schemeClr val="bg1">
                    <a:lumMod val="95000"/>
                  </a:schemeClr>
                </a:solidFill>
              </a:rPr>
              <a:t>– Can still read Pod manifests from a local file path (e.g., /</a:t>
            </a:r>
            <a:r>
              <a:rPr lang="en-US" sz="2800" dirty="0" err="1">
                <a:solidFill>
                  <a:schemeClr val="bg1">
                    <a:lumMod val="95000"/>
                  </a:schemeClr>
                </a:solidFill>
              </a:rPr>
              <a:t>etc</a:t>
            </a:r>
            <a:r>
              <a:rPr lang="en-US" sz="2800" dirty="0">
                <a:solidFill>
                  <a:schemeClr val="bg1">
                    <a:lumMod val="95000"/>
                  </a:schemeClr>
                </a:solidFill>
              </a:rPr>
              <a:t>/</a:t>
            </a:r>
            <a:r>
              <a:rPr lang="en-US" sz="2800" dirty="0" err="1">
                <a:solidFill>
                  <a:schemeClr val="bg1">
                    <a:lumMod val="95000"/>
                  </a:schemeClr>
                </a:solidFill>
              </a:rPr>
              <a:t>kubernetes</a:t>
            </a:r>
            <a:r>
              <a:rPr lang="en-US" sz="2800" dirty="0">
                <a:solidFill>
                  <a:schemeClr val="bg1">
                    <a:lumMod val="95000"/>
                  </a:schemeClr>
                </a:solidFill>
              </a:rPr>
              <a:t>/manifests/) for critical system Pods like </a:t>
            </a:r>
            <a:r>
              <a:rPr lang="en-US" sz="2800" dirty="0" err="1">
                <a:solidFill>
                  <a:schemeClr val="bg1">
                    <a:lumMod val="95000"/>
                  </a:schemeClr>
                </a:solidFill>
              </a:rPr>
              <a:t>kube</a:t>
            </a:r>
            <a:r>
              <a:rPr lang="en-US" sz="2800" dirty="0">
                <a:solidFill>
                  <a:schemeClr val="bg1">
                    <a:lumMod val="95000"/>
                  </a:schemeClr>
                </a:solidFill>
              </a:rPr>
              <a:t>-proxy</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72623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kubelet</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kubelet</a:t>
            </a:r>
            <a:r>
              <a:rPr lang="en-US" sz="2800" dirty="0">
                <a:solidFill>
                  <a:schemeClr val="bg1">
                    <a:lumMod val="95000"/>
                  </a:schemeClr>
                </a:solidFill>
              </a:rPr>
              <a:t> is the node agent that runs on every worker node in a Kubernetes </a:t>
            </a:r>
            <a:r>
              <a:rPr lang="en-US" sz="2800" dirty="0" err="1">
                <a:solidFill>
                  <a:schemeClr val="bg1">
                    <a:lumMod val="95000"/>
                  </a:schemeClr>
                </a:solidFill>
              </a:rPr>
              <a:t>cluster.Its</a:t>
            </a:r>
            <a:r>
              <a:rPr lang="en-US" sz="2800" dirty="0">
                <a:solidFill>
                  <a:schemeClr val="bg1">
                    <a:lumMod val="95000"/>
                  </a:schemeClr>
                </a:solidFill>
              </a:rPr>
              <a:t> primary job is to manage the lifecycle of Pods scheduled to that </a:t>
            </a:r>
            <a:r>
              <a:rPr lang="en-US" sz="2800" dirty="0" err="1">
                <a:solidFill>
                  <a:schemeClr val="bg1">
                    <a:lumMod val="95000"/>
                  </a:schemeClr>
                </a:solidFill>
              </a:rPr>
              <a:t>node.It</a:t>
            </a:r>
            <a:r>
              <a:rPr lang="en-US" sz="2800" dirty="0">
                <a:solidFill>
                  <a:schemeClr val="bg1">
                    <a:lumMod val="95000"/>
                  </a:schemeClr>
                </a:solidFill>
              </a:rPr>
              <a:t> communicates with the </a:t>
            </a:r>
            <a:r>
              <a:rPr lang="en-US" sz="2800" dirty="0" err="1">
                <a:solidFill>
                  <a:schemeClr val="bg1">
                    <a:lumMod val="95000"/>
                  </a:schemeClr>
                </a:solidFill>
              </a:rPr>
              <a:t>kube-apiserver</a:t>
            </a:r>
            <a:r>
              <a:rPr lang="en-US" sz="2800" dirty="0">
                <a:solidFill>
                  <a:schemeClr val="bg1">
                    <a:lumMod val="95000"/>
                  </a:schemeClr>
                </a:solidFill>
              </a:rPr>
              <a:t>, receives Pod specifications, and ensures containers are running and healthy.</a:t>
            </a:r>
          </a:p>
          <a:p>
            <a:endParaRPr lang="en-US" sz="2800" dirty="0">
              <a:solidFill>
                <a:schemeClr val="bg1">
                  <a:lumMod val="95000"/>
                </a:schemeClr>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Pod Lifecycle Management</a:t>
            </a:r>
            <a:r>
              <a:rPr lang="en-US" sz="2800" dirty="0">
                <a:solidFill>
                  <a:schemeClr val="bg1">
                    <a:lumMod val="95000"/>
                  </a:schemeClr>
                </a:solidFill>
              </a:rPr>
              <a:t> – Starts, stops, and monitors containers defined in </a:t>
            </a:r>
            <a:r>
              <a:rPr lang="en-US" sz="2800" dirty="0" err="1">
                <a:solidFill>
                  <a:schemeClr val="bg1">
                    <a:lumMod val="95000"/>
                  </a:schemeClr>
                </a:solidFill>
              </a:rPr>
              <a:t>PodSpecs</a:t>
            </a:r>
            <a:r>
              <a:rPr lang="en-US" sz="2800" dirty="0">
                <a:solidFill>
                  <a:schemeClr val="bg1">
                    <a:lumMod val="95000"/>
                  </a:schemeClr>
                </a:solidFill>
              </a:rPr>
              <a:t>.</a:t>
            </a:r>
          </a:p>
          <a:p>
            <a:r>
              <a:rPr lang="en-US" sz="2800" dirty="0">
                <a:solidFill>
                  <a:schemeClr val="tx2">
                    <a:lumMod val="20000"/>
                    <a:lumOff val="80000"/>
                  </a:schemeClr>
                </a:solidFill>
              </a:rPr>
              <a:t>Health Monitoring</a:t>
            </a:r>
            <a:r>
              <a:rPr lang="en-US" sz="2800" dirty="0">
                <a:solidFill>
                  <a:schemeClr val="bg1">
                    <a:lumMod val="95000"/>
                  </a:schemeClr>
                </a:solidFill>
              </a:rPr>
              <a:t> – Reports node and Pod status back to the control plane.</a:t>
            </a:r>
          </a:p>
          <a:p>
            <a:r>
              <a:rPr lang="en-US" sz="2800" dirty="0">
                <a:solidFill>
                  <a:schemeClr val="tx2">
                    <a:lumMod val="20000"/>
                    <a:lumOff val="80000"/>
                  </a:schemeClr>
                </a:solidFill>
              </a:rPr>
              <a:t>Container Runtime Interface (CRI)</a:t>
            </a:r>
            <a:r>
              <a:rPr lang="en-US" sz="2800" dirty="0">
                <a:solidFill>
                  <a:schemeClr val="bg1">
                    <a:lumMod val="95000"/>
                  </a:schemeClr>
                </a:solidFill>
              </a:rPr>
              <a:t> – Interacts with container runtimes like </a:t>
            </a:r>
            <a:r>
              <a:rPr lang="en-US" sz="2800" dirty="0" err="1">
                <a:solidFill>
                  <a:schemeClr val="bg1">
                    <a:lumMod val="95000"/>
                  </a:schemeClr>
                </a:solidFill>
              </a:rPr>
              <a:t>containerd</a:t>
            </a:r>
            <a:r>
              <a:rPr lang="en-US" sz="2800" dirty="0">
                <a:solidFill>
                  <a:schemeClr val="bg1">
                    <a:lumMod val="95000"/>
                  </a:schemeClr>
                </a:solidFill>
              </a:rPr>
              <a:t>, CRI-O, or Docker (deprecated).</a:t>
            </a:r>
          </a:p>
          <a:p>
            <a:r>
              <a:rPr lang="en-US" sz="2800" dirty="0">
                <a:solidFill>
                  <a:schemeClr val="tx2">
                    <a:lumMod val="20000"/>
                    <a:lumOff val="80000"/>
                  </a:schemeClr>
                </a:solidFill>
              </a:rPr>
              <a:t>CNI &amp; CSI Integration </a:t>
            </a:r>
            <a:r>
              <a:rPr lang="en-US" sz="2800" dirty="0">
                <a:solidFill>
                  <a:schemeClr val="bg1">
                    <a:lumMod val="95000"/>
                  </a:schemeClr>
                </a:solidFill>
              </a:rPr>
              <a:t>– Works with networking (CNI) and storage (CSI) plugins to provide Pods with networking and persistent storage.</a:t>
            </a:r>
          </a:p>
          <a:p>
            <a:r>
              <a:rPr lang="en-US" sz="2800" dirty="0">
                <a:solidFill>
                  <a:schemeClr val="tx2">
                    <a:lumMod val="20000"/>
                    <a:lumOff val="80000"/>
                  </a:schemeClr>
                </a:solidFill>
              </a:rPr>
              <a:t>Static Pods </a:t>
            </a:r>
            <a:r>
              <a:rPr lang="en-US" sz="2800" dirty="0">
                <a:solidFill>
                  <a:schemeClr val="bg1">
                    <a:lumMod val="95000"/>
                  </a:schemeClr>
                </a:solidFill>
              </a:rPr>
              <a:t>– Can still read Pod manifests from a local file path (e.g., /</a:t>
            </a:r>
            <a:r>
              <a:rPr lang="en-US" sz="2800" dirty="0" err="1">
                <a:solidFill>
                  <a:schemeClr val="bg1">
                    <a:lumMod val="95000"/>
                  </a:schemeClr>
                </a:solidFill>
              </a:rPr>
              <a:t>etc</a:t>
            </a:r>
            <a:r>
              <a:rPr lang="en-US" sz="2800" dirty="0">
                <a:solidFill>
                  <a:schemeClr val="bg1">
                    <a:lumMod val="95000"/>
                  </a:schemeClr>
                </a:solidFill>
              </a:rPr>
              <a:t>/</a:t>
            </a:r>
            <a:r>
              <a:rPr lang="en-US" sz="2800" dirty="0" err="1">
                <a:solidFill>
                  <a:schemeClr val="bg1">
                    <a:lumMod val="95000"/>
                  </a:schemeClr>
                </a:solidFill>
              </a:rPr>
              <a:t>kubernetes</a:t>
            </a:r>
            <a:r>
              <a:rPr lang="en-US" sz="2800" dirty="0">
                <a:solidFill>
                  <a:schemeClr val="bg1">
                    <a:lumMod val="95000"/>
                  </a:schemeClr>
                </a:solidFill>
              </a:rPr>
              <a:t>/manifests/) for critical system Pods like </a:t>
            </a:r>
            <a:r>
              <a:rPr lang="en-US" sz="2800" dirty="0" err="1">
                <a:solidFill>
                  <a:schemeClr val="bg1">
                    <a:lumMod val="95000"/>
                  </a:schemeClr>
                </a:solidFill>
              </a:rPr>
              <a:t>kube</a:t>
            </a:r>
            <a:r>
              <a:rPr lang="en-US" sz="2800" dirty="0">
                <a:solidFill>
                  <a:schemeClr val="bg1">
                    <a:lumMod val="95000"/>
                  </a:schemeClr>
                </a:solidFill>
              </a:rPr>
              <a:t>-proxy</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819122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a:t>
            </a:r>
            <a:r>
              <a:rPr lang="en-US" sz="3200" dirty="0">
                <a:solidFill>
                  <a:schemeClr val="accent1"/>
                </a:solidFill>
              </a:rPr>
              <a:t>-proxy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a:t>
            </a:r>
            <a:r>
              <a:rPr lang="en-US" sz="2800" dirty="0">
                <a:solidFill>
                  <a:schemeClr val="bg1">
                    <a:lumMod val="95000"/>
                  </a:schemeClr>
                </a:solidFill>
              </a:rPr>
              <a:t>-proxy runs on each node and is responsible for maintaining network rules that allow communication to Pods from inside or outside the </a:t>
            </a:r>
            <a:r>
              <a:rPr lang="en-US" sz="2800" dirty="0" err="1">
                <a:solidFill>
                  <a:schemeClr val="bg1">
                    <a:lumMod val="95000"/>
                  </a:schemeClr>
                </a:solidFill>
              </a:rPr>
              <a:t>cluster.It</a:t>
            </a:r>
            <a:r>
              <a:rPr lang="en-US" sz="2800" dirty="0">
                <a:solidFill>
                  <a:schemeClr val="bg1">
                    <a:lumMod val="95000"/>
                  </a:schemeClr>
                </a:solidFill>
              </a:rPr>
              <a:t> implements the Service abstraction in Kubernetes by providing service discovery and load </a:t>
            </a:r>
            <a:r>
              <a:rPr lang="en-US" sz="2800" dirty="0" err="1">
                <a:solidFill>
                  <a:schemeClr val="bg1">
                    <a:lumMod val="95000"/>
                  </a:schemeClr>
                </a:solidFill>
              </a:rPr>
              <a:t>balancing.Instead</a:t>
            </a:r>
            <a:r>
              <a:rPr lang="en-US" sz="2800" dirty="0">
                <a:solidFill>
                  <a:schemeClr val="bg1">
                    <a:lumMod val="95000"/>
                  </a:schemeClr>
                </a:solidFill>
              </a:rPr>
              <a:t> of handling traffic directly, </a:t>
            </a:r>
            <a:r>
              <a:rPr lang="en-US" sz="2800" dirty="0" err="1">
                <a:solidFill>
                  <a:schemeClr val="bg1">
                    <a:lumMod val="95000"/>
                  </a:schemeClr>
                </a:solidFill>
              </a:rPr>
              <a:t>kube</a:t>
            </a:r>
            <a:r>
              <a:rPr lang="en-US" sz="2800" dirty="0">
                <a:solidFill>
                  <a:schemeClr val="bg1">
                    <a:lumMod val="95000"/>
                  </a:schemeClr>
                </a:solidFill>
              </a:rPr>
              <a:t>-proxy typically programs the OS networking layer (like iptables or IPVS) to forward connections to the right Pods.</a:t>
            </a:r>
          </a:p>
          <a:p>
            <a:endParaRPr lang="en-US" sz="2800" dirty="0">
              <a:solidFill>
                <a:schemeClr val="bg1">
                  <a:lumMod val="95000"/>
                </a:schemeClr>
              </a:solidFill>
            </a:endParaRPr>
          </a:p>
          <a:p>
            <a:r>
              <a:rPr lang="en-US" sz="2800" dirty="0">
                <a:solidFill>
                  <a:schemeClr val="bg1">
                    <a:lumMod val="95000"/>
                  </a:schemeClr>
                </a:solidFill>
              </a:rPr>
              <a:t>Proxy-modes</a:t>
            </a:r>
          </a:p>
          <a:p>
            <a:endParaRPr lang="en-US" sz="2800" dirty="0">
              <a:solidFill>
                <a:schemeClr val="bg1">
                  <a:lumMod val="95000"/>
                </a:schemeClr>
              </a:solidFill>
            </a:endParaRPr>
          </a:p>
          <a:p>
            <a:r>
              <a:rPr lang="en-US" sz="2800" dirty="0">
                <a:solidFill>
                  <a:schemeClr val="bg1">
                    <a:lumMod val="95000"/>
                  </a:schemeClr>
                </a:solidFill>
              </a:rPr>
              <a:t>IPTABLES (default in most clusters)Uses Linux kernel’s </a:t>
            </a:r>
            <a:r>
              <a:rPr lang="en-US" sz="2800" dirty="0" err="1">
                <a:solidFill>
                  <a:schemeClr val="bg1">
                    <a:lumMod val="95000"/>
                  </a:schemeClr>
                </a:solidFill>
              </a:rPr>
              <a:t>netfilter</a:t>
            </a:r>
            <a:r>
              <a:rPr lang="en-US" sz="2800" dirty="0">
                <a:solidFill>
                  <a:schemeClr val="bg1">
                    <a:lumMod val="95000"/>
                  </a:schemeClr>
                </a:solidFill>
              </a:rPr>
              <a:t> (iptables) rules to forward </a:t>
            </a:r>
            <a:r>
              <a:rPr lang="en-US" sz="2800" dirty="0" err="1">
                <a:solidFill>
                  <a:schemeClr val="bg1">
                    <a:lumMod val="95000"/>
                  </a:schemeClr>
                </a:solidFill>
              </a:rPr>
              <a:t>traffic.More</a:t>
            </a:r>
            <a:r>
              <a:rPr lang="en-US" sz="2800" dirty="0">
                <a:solidFill>
                  <a:schemeClr val="bg1">
                    <a:lumMod val="95000"/>
                  </a:schemeClr>
                </a:solidFill>
              </a:rPr>
              <a:t> efficient, but rules can grow large in big clusters.</a:t>
            </a:r>
          </a:p>
          <a:p>
            <a:endParaRPr lang="en-US" sz="2800" dirty="0">
              <a:solidFill>
                <a:schemeClr val="bg1">
                  <a:lumMod val="95000"/>
                </a:schemeClr>
              </a:solidFill>
            </a:endParaRPr>
          </a:p>
          <a:p>
            <a:r>
              <a:rPr lang="en-US" sz="2800" dirty="0">
                <a:solidFill>
                  <a:schemeClr val="bg1">
                    <a:lumMod val="95000"/>
                  </a:schemeClr>
                </a:solidFill>
              </a:rPr>
              <a:t>IPVS (IP Virtual Server)Uses the Linux IPVS load balancer in the </a:t>
            </a:r>
            <a:r>
              <a:rPr lang="en-US" sz="2800" dirty="0" err="1">
                <a:solidFill>
                  <a:schemeClr val="bg1">
                    <a:lumMod val="95000"/>
                  </a:schemeClr>
                </a:solidFill>
              </a:rPr>
              <a:t>kernel.More</a:t>
            </a:r>
            <a:r>
              <a:rPr lang="en-US" sz="2800" dirty="0">
                <a:solidFill>
                  <a:schemeClr val="bg1">
                    <a:lumMod val="95000"/>
                  </a:schemeClr>
                </a:solidFill>
              </a:rPr>
              <a:t> scalable and performs better than </a:t>
            </a:r>
            <a:r>
              <a:rPr lang="en-US" sz="2800" dirty="0" err="1">
                <a:solidFill>
                  <a:schemeClr val="bg1">
                    <a:lumMod val="95000"/>
                  </a:schemeClr>
                </a:solidFill>
              </a:rPr>
              <a:t>iptables.Good</a:t>
            </a:r>
            <a:r>
              <a:rPr lang="en-US" sz="2800" dirty="0">
                <a:solidFill>
                  <a:schemeClr val="bg1">
                    <a:lumMod val="95000"/>
                  </a:schemeClr>
                </a:solidFill>
              </a:rPr>
              <a:t> for large clusters with high network traffic.</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1185476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1"/>
                </a:solidFill>
              </a:rPr>
              <a:t>Kubernetes Container Runtime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44047" y="2355034"/>
            <a:ext cx="15278100" cy="5693866"/>
          </a:xfrm>
          <a:prstGeom prst="rect">
            <a:avLst/>
          </a:prstGeom>
          <a:noFill/>
        </p:spPr>
        <p:txBody>
          <a:bodyPr wrap="square">
            <a:spAutoFit/>
          </a:bodyPr>
          <a:lstStyle/>
          <a:p>
            <a:r>
              <a:rPr lang="en-US" sz="2800" dirty="0">
                <a:solidFill>
                  <a:schemeClr val="bg1">
                    <a:lumMod val="95000"/>
                  </a:schemeClr>
                </a:solidFill>
              </a:rPr>
              <a:t>A container runtime is a CRI (Container Runtime Interface)–compatible software that executes and manages containers on each </a:t>
            </a:r>
            <a:r>
              <a:rPr lang="en-US" sz="2800" dirty="0" err="1">
                <a:solidFill>
                  <a:schemeClr val="bg1">
                    <a:lumMod val="95000"/>
                  </a:schemeClr>
                </a:solidFill>
              </a:rPr>
              <a:t>node.The</a:t>
            </a:r>
            <a:r>
              <a:rPr lang="en-US" sz="2800" dirty="0">
                <a:solidFill>
                  <a:schemeClr val="bg1">
                    <a:lumMod val="95000"/>
                  </a:schemeClr>
                </a:solidFill>
              </a:rPr>
              <a:t> </a:t>
            </a:r>
            <a:r>
              <a:rPr lang="en-US" sz="2800" dirty="0" err="1">
                <a:solidFill>
                  <a:schemeClr val="bg1">
                    <a:lumMod val="95000"/>
                  </a:schemeClr>
                </a:solidFill>
              </a:rPr>
              <a:t>kubelet</a:t>
            </a:r>
            <a:r>
              <a:rPr lang="en-US" sz="2800" dirty="0">
                <a:solidFill>
                  <a:schemeClr val="bg1">
                    <a:lumMod val="95000"/>
                  </a:schemeClr>
                </a:solidFill>
              </a:rPr>
              <a:t> communicates with the container runtime via CRI to start, stop, and monitor containers.</a:t>
            </a:r>
          </a:p>
          <a:p>
            <a:r>
              <a:rPr lang="en-US" sz="2800" dirty="0">
                <a:solidFill>
                  <a:schemeClr val="bg1">
                    <a:lumMod val="95000"/>
                  </a:schemeClr>
                </a:solidFill>
              </a:rPr>
              <a:t>Common CRI-Compatible Runtimes:</a:t>
            </a:r>
          </a:p>
          <a:p>
            <a:endParaRPr lang="en-US" sz="2800" dirty="0">
              <a:solidFill>
                <a:schemeClr val="bg1">
                  <a:lumMod val="95000"/>
                </a:schemeClr>
              </a:solidFill>
            </a:endParaRPr>
          </a:p>
          <a:p>
            <a:r>
              <a:rPr lang="en-US" sz="2800" dirty="0" err="1">
                <a:solidFill>
                  <a:schemeClr val="bg1">
                    <a:lumMod val="95000"/>
                  </a:schemeClr>
                </a:solidFill>
              </a:rPr>
              <a:t>Containerd</a:t>
            </a:r>
            <a:r>
              <a:rPr lang="en-US" sz="2800" dirty="0">
                <a:solidFill>
                  <a:schemeClr val="bg1">
                    <a:lumMod val="95000"/>
                  </a:schemeClr>
                </a:solidFill>
              </a:rPr>
              <a:t> – Lightweight runtime, widely used; Docker itself uses </a:t>
            </a:r>
            <a:r>
              <a:rPr lang="en-US" sz="2800" dirty="0" err="1">
                <a:solidFill>
                  <a:schemeClr val="bg1">
                    <a:lumMod val="95000"/>
                  </a:schemeClr>
                </a:solidFill>
              </a:rPr>
              <a:t>containerd</a:t>
            </a:r>
            <a:r>
              <a:rPr lang="en-US" sz="2800" dirty="0">
                <a:solidFill>
                  <a:schemeClr val="bg1">
                    <a:lumMod val="95000"/>
                  </a:schemeClr>
                </a:solidFill>
              </a:rPr>
              <a:t> under the hood.</a:t>
            </a:r>
          </a:p>
          <a:p>
            <a:endParaRPr lang="en-US" sz="2800" dirty="0">
              <a:solidFill>
                <a:schemeClr val="bg1">
                  <a:lumMod val="95000"/>
                </a:schemeClr>
              </a:solidFill>
            </a:endParaRPr>
          </a:p>
          <a:p>
            <a:r>
              <a:rPr lang="en-US" sz="2800" dirty="0">
                <a:solidFill>
                  <a:schemeClr val="bg1">
                    <a:lumMod val="95000"/>
                  </a:schemeClr>
                </a:solidFill>
              </a:rPr>
              <a:t>CRI-O – Minimal runtime for Kubernetes, optimized to run OCI-compliant containers.</a:t>
            </a:r>
          </a:p>
          <a:p>
            <a:endParaRPr lang="en-US" sz="2800" dirty="0">
              <a:solidFill>
                <a:schemeClr val="bg1">
                  <a:lumMod val="95000"/>
                </a:schemeClr>
              </a:solidFill>
            </a:endParaRPr>
          </a:p>
          <a:p>
            <a:r>
              <a:rPr lang="en-US" sz="2800" dirty="0">
                <a:solidFill>
                  <a:schemeClr val="bg1">
                    <a:lumMod val="95000"/>
                  </a:schemeClr>
                </a:solidFill>
              </a:rPr>
              <a:t>Kata Containers – Provides lightweight VMs for stronger isolation (formerly Clear Containers / Hyper).</a:t>
            </a:r>
          </a:p>
          <a:p>
            <a:endParaRPr lang="en-US" sz="2800" dirty="0">
              <a:solidFill>
                <a:schemeClr val="bg1">
                  <a:lumMod val="95000"/>
                </a:schemeClr>
              </a:solidFill>
            </a:endParaRPr>
          </a:p>
          <a:p>
            <a:r>
              <a:rPr lang="en-US" sz="2800" dirty="0" err="1">
                <a:solidFill>
                  <a:schemeClr val="bg1">
                    <a:lumMod val="95000"/>
                  </a:schemeClr>
                </a:solidFill>
              </a:rPr>
              <a:t>Virtlet</a:t>
            </a:r>
            <a:r>
              <a:rPr lang="en-US" sz="2800" dirty="0">
                <a:solidFill>
                  <a:schemeClr val="bg1">
                    <a:lumMod val="95000"/>
                  </a:schemeClr>
                </a:solidFill>
              </a:rPr>
              <a:t> – Allows running full VMs as if they were Pods (VM CRI compatible).</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660763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CoreDNS</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44047" y="2355034"/>
            <a:ext cx="15278100" cy="3970318"/>
          </a:xfrm>
          <a:prstGeom prst="rect">
            <a:avLst/>
          </a:prstGeom>
          <a:noFill/>
        </p:spPr>
        <p:txBody>
          <a:bodyPr wrap="square">
            <a:spAutoFit/>
          </a:bodyPr>
          <a:lstStyle/>
          <a:p>
            <a:r>
              <a:rPr lang="en-US" sz="2800" dirty="0" err="1">
                <a:solidFill>
                  <a:schemeClr val="bg1">
                    <a:lumMod val="95000"/>
                  </a:schemeClr>
                </a:solidFill>
              </a:rPr>
              <a:t>CoreDNS</a:t>
            </a:r>
            <a:r>
              <a:rPr lang="en-US" sz="2800" dirty="0">
                <a:solidFill>
                  <a:schemeClr val="bg1">
                    <a:lumMod val="95000"/>
                  </a:schemeClr>
                </a:solidFill>
              </a:rPr>
              <a:t> is the default DNS server in modern Kubernetes clusters, replacing the older </a:t>
            </a:r>
            <a:r>
              <a:rPr lang="en-US" sz="2800" dirty="0" err="1">
                <a:solidFill>
                  <a:schemeClr val="bg1">
                    <a:lumMod val="95000"/>
                  </a:schemeClr>
                </a:solidFill>
              </a:rPr>
              <a:t>kube-dns</a:t>
            </a:r>
            <a:r>
              <a:rPr lang="en-US" sz="2800" dirty="0">
                <a:solidFill>
                  <a:schemeClr val="bg1">
                    <a:lumMod val="95000"/>
                  </a:schemeClr>
                </a:solidFill>
              </a:rPr>
              <a:t>.</a:t>
            </a:r>
          </a:p>
          <a:p>
            <a:r>
              <a:rPr lang="en-US" sz="2800" dirty="0">
                <a:solidFill>
                  <a:schemeClr val="bg1">
                    <a:lumMod val="95000"/>
                  </a:schemeClr>
                </a:solidFill>
              </a:rPr>
              <a:t>It provides service discovery and name resolution inside the cluster, allowing Pods to communicate using service names instead of IP addresses.</a:t>
            </a:r>
          </a:p>
          <a:p>
            <a:r>
              <a:rPr lang="en-US" sz="2800" dirty="0">
                <a:solidFill>
                  <a:schemeClr val="bg1">
                    <a:lumMod val="95000"/>
                  </a:schemeClr>
                </a:solidFill>
              </a:rPr>
              <a:t>Key </a:t>
            </a:r>
            <a:r>
              <a:rPr lang="en-US" sz="2800" dirty="0" err="1">
                <a:solidFill>
                  <a:schemeClr val="bg1">
                    <a:lumMod val="95000"/>
                  </a:schemeClr>
                </a:solidFill>
              </a:rPr>
              <a:t>Features:Cluster</a:t>
            </a:r>
            <a:r>
              <a:rPr lang="en-US" sz="2800" dirty="0">
                <a:solidFill>
                  <a:schemeClr val="bg1">
                    <a:lumMod val="95000"/>
                  </a:schemeClr>
                </a:solidFill>
              </a:rPr>
              <a:t> DNS Resolution – Resolves service names like:</a:t>
            </a:r>
          </a:p>
          <a:p>
            <a:r>
              <a:rPr lang="en-US" sz="2800" dirty="0">
                <a:solidFill>
                  <a:schemeClr val="bg1">
                    <a:lumMod val="95000"/>
                  </a:schemeClr>
                </a:solidFill>
              </a:rPr>
              <a:t>&lt;service&gt;.&lt;namespace&gt;.</a:t>
            </a:r>
            <a:r>
              <a:rPr lang="en-US" sz="2800" dirty="0" err="1">
                <a:solidFill>
                  <a:schemeClr val="bg1">
                    <a:lumMod val="95000"/>
                  </a:schemeClr>
                </a:solidFill>
              </a:rPr>
              <a:t>svc.cluster.local</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7355038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22250"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13169" y="1530770"/>
            <a:ext cx="15278100" cy="5262979"/>
          </a:xfrm>
          <a:prstGeom prst="rect">
            <a:avLst/>
          </a:prstGeom>
          <a:noFill/>
        </p:spPr>
        <p:txBody>
          <a:bodyPr wrap="square">
            <a:spAutoFit/>
          </a:bodyPr>
          <a:lstStyle/>
          <a:p>
            <a:r>
              <a:rPr lang="en-US" sz="2800" dirty="0">
                <a:solidFill>
                  <a:schemeClr val="bg1">
                    <a:lumMod val="95000"/>
                  </a:schemeClr>
                </a:solidFill>
              </a:rPr>
              <a:t> </a:t>
            </a:r>
            <a:r>
              <a:rPr lang="en-US" sz="2800" dirty="0">
                <a:solidFill>
                  <a:schemeClr val="bg1">
                    <a:lumMod val="95000"/>
                  </a:schemeClr>
                </a:solidFill>
                <a:hlinkClick r:id="rId4"/>
              </a:rPr>
              <a:t>https://kubernetes.io/docs/setup/production-environment/tools/kubeadm/install-kubeadm/</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r>
              <a:rPr lang="en-US" sz="2800" b="0" i="0" dirty="0">
                <a:solidFill>
                  <a:schemeClr val="bg2"/>
                </a:solidFill>
                <a:effectLst/>
                <a:latin typeface="open sans" panose="020B0606030504020204" pitchFamily="34" charset="0"/>
              </a:rPr>
              <a:t>The default behavior of a </a:t>
            </a:r>
            <a:r>
              <a:rPr lang="en-US" sz="2800" b="0" i="0" dirty="0" err="1">
                <a:solidFill>
                  <a:schemeClr val="bg2"/>
                </a:solidFill>
                <a:effectLst/>
                <a:latin typeface="open sans" panose="020B0606030504020204" pitchFamily="34" charset="0"/>
              </a:rPr>
              <a:t>kubelet</a:t>
            </a:r>
            <a:r>
              <a:rPr lang="en-US" sz="2800" b="0" i="0" dirty="0">
                <a:solidFill>
                  <a:schemeClr val="bg2"/>
                </a:solidFill>
                <a:effectLst/>
                <a:latin typeface="open sans" panose="020B0606030504020204" pitchFamily="34" charset="0"/>
              </a:rPr>
              <a:t> is to fail to start if swap memory is detected on a node. This means that swap should either be disabled or tolerated by </a:t>
            </a:r>
            <a:r>
              <a:rPr lang="en-US" sz="2800" b="0" i="0" dirty="0" err="1">
                <a:solidFill>
                  <a:schemeClr val="bg2"/>
                </a:solidFill>
                <a:effectLst/>
                <a:latin typeface="open sans" panose="020B0606030504020204" pitchFamily="34" charset="0"/>
              </a:rPr>
              <a:t>kubelet</a:t>
            </a:r>
            <a:endParaRPr lang="en-US" sz="2800" b="0" i="0" dirty="0">
              <a:solidFill>
                <a:schemeClr val="bg2"/>
              </a:solidFill>
              <a:effectLst/>
              <a:latin typeface="open sans" panose="020B0606030504020204" pitchFamily="34" charset="0"/>
            </a:endParaRPr>
          </a:p>
          <a:p>
            <a:r>
              <a:rPr lang="en-US" sz="2800" dirty="0" err="1">
                <a:solidFill>
                  <a:schemeClr val="bg2"/>
                </a:solidFill>
                <a:latin typeface="open sans" panose="020B0606030504020204" pitchFamily="34" charset="0"/>
              </a:rPr>
              <a:t>swappoff</a:t>
            </a:r>
            <a:r>
              <a:rPr lang="en-US" sz="2800" dirty="0">
                <a:solidFill>
                  <a:schemeClr val="bg2"/>
                </a:solidFill>
                <a:latin typeface="open sans" panose="020B0606030504020204" pitchFamily="34" charset="0"/>
              </a:rPr>
              <a:t>  -a  </a:t>
            </a:r>
          </a:p>
          <a:p>
            <a:r>
              <a:rPr lang="en-US" sz="2800" dirty="0">
                <a:solidFill>
                  <a:schemeClr val="bg2"/>
                </a:solidFill>
                <a:latin typeface="open sans" panose="020B0606030504020204" pitchFamily="34" charset="0"/>
              </a:rPr>
              <a:t>sed -</a:t>
            </a:r>
            <a:r>
              <a:rPr lang="en-US" sz="2800" dirty="0" err="1">
                <a:solidFill>
                  <a:schemeClr val="bg2"/>
                </a:solidFill>
                <a:latin typeface="open sans" panose="020B0606030504020204" pitchFamily="34" charset="0"/>
              </a:rPr>
              <a:t>i</a:t>
            </a:r>
            <a:r>
              <a:rPr lang="en-US" sz="2800" dirty="0">
                <a:solidFill>
                  <a:schemeClr val="bg2"/>
                </a:solidFill>
                <a:latin typeface="open sans" panose="020B0606030504020204" pitchFamily="34" charset="0"/>
              </a:rPr>
              <a:t> '/ swap / s/^\(.*\)$/#\1/g' /</a:t>
            </a:r>
            <a:r>
              <a:rPr lang="en-US" sz="2800" dirty="0" err="1">
                <a:solidFill>
                  <a:schemeClr val="bg2"/>
                </a:solidFill>
                <a:latin typeface="open sans" panose="020B0606030504020204" pitchFamily="34" charset="0"/>
              </a:rPr>
              <a:t>etc</a:t>
            </a:r>
            <a:r>
              <a:rPr lang="en-US" sz="2800" dirty="0">
                <a:solidFill>
                  <a:schemeClr val="bg2"/>
                </a:solidFill>
                <a:latin typeface="open sans" panose="020B0606030504020204" pitchFamily="34" charset="0"/>
              </a:rPr>
              <a:t>/</a:t>
            </a:r>
            <a:r>
              <a:rPr lang="en-US" sz="2800" dirty="0" err="1">
                <a:solidFill>
                  <a:schemeClr val="bg2"/>
                </a:solidFill>
                <a:latin typeface="open sans" panose="020B0606030504020204" pitchFamily="34" charset="0"/>
              </a:rPr>
              <a:t>fstab</a:t>
            </a:r>
            <a:endParaRPr lang="en-US" sz="2800" dirty="0">
              <a:solidFill>
                <a:schemeClr val="bg2"/>
              </a:solidFill>
              <a:latin typeface="open sans" panose="020B0606030504020204" pitchFamily="34" charset="0"/>
            </a:endParaRPr>
          </a:p>
          <a:p>
            <a:endParaRPr lang="en-US" sz="2800" dirty="0">
              <a:solidFill>
                <a:schemeClr val="bg2"/>
              </a:solidFill>
              <a:latin typeface="open sans" panose="020B0606030504020204" pitchFamily="34" charset="0"/>
            </a:endParaRPr>
          </a:p>
          <a:p>
            <a:r>
              <a:rPr lang="en-US" sz="2800" dirty="0">
                <a:solidFill>
                  <a:schemeClr val="bg2"/>
                </a:solidFill>
                <a:hlinkClick r:id="rId5"/>
              </a:rPr>
              <a:t>https://kubernetes.io/docs/setup/production-environment/container-runtimes/#containerd</a:t>
            </a:r>
            <a:endParaRPr lang="en-US" sz="2800" dirty="0">
              <a:solidFill>
                <a:schemeClr val="bg2"/>
              </a:solidFill>
            </a:endParaRPr>
          </a:p>
          <a:p>
            <a:endParaRPr lang="fa-IR" sz="2800" dirty="0">
              <a:solidFill>
                <a:schemeClr val="bg2"/>
              </a:solidFill>
              <a:latin typeface="open sans" panose="020B0606030504020204" pitchFamily="34" charset="0"/>
            </a:endParaRPr>
          </a:p>
          <a:p>
            <a:r>
              <a:rPr lang="en-US" sz="2800" b="0" i="0" dirty="0">
                <a:solidFill>
                  <a:srgbClr val="B75501"/>
                </a:solidFill>
                <a:effectLst/>
                <a:latin typeface="JetBrains Mono"/>
              </a:rPr>
              <a:t>echo</a:t>
            </a:r>
            <a:r>
              <a:rPr lang="en-US" sz="2800" b="0" i="0" dirty="0">
                <a:solidFill>
                  <a:srgbClr val="434343"/>
                </a:solidFill>
                <a:effectLst/>
                <a:latin typeface="JetBrains Mono"/>
              </a:rPr>
              <a:t> 1 &gt; /proc/sys/net/bridge/bridge-</a:t>
            </a:r>
            <a:r>
              <a:rPr lang="en-US" sz="2800" b="0" i="0" dirty="0" err="1">
                <a:solidFill>
                  <a:srgbClr val="434343"/>
                </a:solidFill>
                <a:effectLst/>
                <a:latin typeface="JetBrains Mono"/>
              </a:rPr>
              <a:t>nf</a:t>
            </a:r>
            <a:r>
              <a:rPr lang="en-US" sz="2800" b="0" i="0" dirty="0">
                <a:solidFill>
                  <a:srgbClr val="434343"/>
                </a:solidFill>
                <a:effectLst/>
                <a:latin typeface="JetBrains Mono"/>
              </a:rPr>
              <a:t>-call-iptables </a:t>
            </a:r>
          </a:p>
          <a:p>
            <a:r>
              <a:rPr lang="en-US" sz="2800" b="0" i="0" dirty="0">
                <a:solidFill>
                  <a:srgbClr val="B75501"/>
                </a:solidFill>
                <a:effectLst/>
                <a:latin typeface="JetBrains Mono"/>
              </a:rPr>
              <a:t>echo</a:t>
            </a:r>
            <a:r>
              <a:rPr lang="en-US" sz="2800" b="0" i="0" dirty="0">
                <a:solidFill>
                  <a:srgbClr val="434343"/>
                </a:solidFill>
                <a:effectLst/>
                <a:latin typeface="JetBrains Mono"/>
              </a:rPr>
              <a:t> 1 &gt; /proc/sys/net/ipv4/</a:t>
            </a:r>
            <a:r>
              <a:rPr lang="en-US" sz="2800" b="0" i="0" dirty="0" err="1">
                <a:solidFill>
                  <a:srgbClr val="434343"/>
                </a:solidFill>
                <a:effectLst/>
                <a:latin typeface="JetBrains Mono"/>
              </a:rPr>
              <a:t>ip_forward</a:t>
            </a:r>
            <a:endParaRPr lang="fa-IR" sz="2800" dirty="0">
              <a:solidFill>
                <a:schemeClr val="bg2"/>
              </a:solidFill>
              <a:latin typeface="open sans" panose="020B0606030504020204" pitchFamily="34" charset="0"/>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744917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774540"/>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42163" y="1318138"/>
            <a:ext cx="15278100" cy="9571851"/>
          </a:xfrm>
          <a:prstGeom prst="rect">
            <a:avLst/>
          </a:prstGeom>
          <a:noFill/>
        </p:spPr>
        <p:txBody>
          <a:bodyPr wrap="square">
            <a:spAutoFit/>
          </a:bodyPr>
          <a:lstStyle/>
          <a:p>
            <a:r>
              <a:rPr lang="en-US" sz="2800" dirty="0">
                <a:solidFill>
                  <a:schemeClr val="bg1">
                    <a:lumMod val="95000"/>
                  </a:schemeClr>
                </a:solidFill>
              </a:rPr>
              <a:t> to verify</a:t>
            </a:r>
          </a:p>
          <a:p>
            <a:endParaRPr lang="en-US" sz="2800" dirty="0">
              <a:solidFill>
                <a:schemeClr val="bg1">
                  <a:lumMod val="95000"/>
                </a:schemeClr>
              </a:solidFill>
            </a:endParaRPr>
          </a:p>
          <a:p>
            <a:r>
              <a:rPr lang="en-US" sz="2800" b="0" i="0" dirty="0" err="1">
                <a:solidFill>
                  <a:schemeClr val="bg1">
                    <a:lumMod val="95000"/>
                  </a:schemeClr>
                </a:solidFill>
                <a:effectLst/>
                <a:latin typeface="SFMono-Regular"/>
              </a:rPr>
              <a:t>sysctl</a:t>
            </a:r>
            <a:r>
              <a:rPr lang="en-US" sz="2800" b="0" i="0" dirty="0">
                <a:solidFill>
                  <a:schemeClr val="bg1">
                    <a:lumMod val="95000"/>
                  </a:schemeClr>
                </a:solidFill>
                <a:effectLst/>
                <a:latin typeface="SFMono-Regular"/>
              </a:rPr>
              <a:t> net.ipv4.ip_forward</a:t>
            </a:r>
            <a:endParaRPr lang="fa-IR"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cat &lt;&lt;EOF | </a:t>
            </a:r>
            <a:r>
              <a:rPr lang="en-US" sz="2800" b="0" i="0" dirty="0" err="1">
                <a:solidFill>
                  <a:schemeClr val="bg1">
                    <a:lumMod val="95000"/>
                  </a:schemeClr>
                </a:solidFill>
                <a:effectLst/>
                <a:latin typeface="SFMono-Regular"/>
              </a:rPr>
              <a:t>sudo</a:t>
            </a:r>
            <a:r>
              <a:rPr lang="en-US" sz="2800" b="0" i="0" dirty="0">
                <a:solidFill>
                  <a:schemeClr val="bg1">
                    <a:lumMod val="95000"/>
                  </a:schemeClr>
                </a:solidFill>
                <a:effectLst/>
                <a:latin typeface="SFMono-Regular"/>
              </a:rPr>
              <a:t> tee /</a:t>
            </a:r>
            <a:r>
              <a:rPr lang="en-US" sz="2800" b="0" i="0" dirty="0" err="1">
                <a:solidFill>
                  <a:schemeClr val="bg1">
                    <a:lumMod val="95000"/>
                  </a:schemeClr>
                </a:solidFill>
                <a:effectLst/>
                <a:latin typeface="SFMono-Regular"/>
              </a:rPr>
              <a:t>etc</a:t>
            </a:r>
            <a:r>
              <a:rPr lang="en-US" sz="2800" dirty="0">
                <a:solidFill>
                  <a:schemeClr val="bg1">
                    <a:lumMod val="95000"/>
                  </a:schemeClr>
                </a:solidFill>
                <a:latin typeface="SFMono-Regular"/>
              </a:rPr>
              <a:t>/</a:t>
            </a:r>
            <a:r>
              <a:rPr lang="en-US" sz="2800" dirty="0" err="1">
                <a:solidFill>
                  <a:schemeClr val="bg1">
                    <a:lumMod val="95000"/>
                  </a:schemeClr>
                </a:solidFill>
                <a:latin typeface="SFMono-Regular"/>
              </a:rPr>
              <a:t>sysctl.d</a:t>
            </a:r>
            <a:r>
              <a:rPr lang="en-US" sz="2800" b="0" i="0" dirty="0">
                <a:solidFill>
                  <a:schemeClr val="bg1">
                    <a:lumMod val="95000"/>
                  </a:schemeClr>
                </a:solidFill>
                <a:effectLst/>
                <a:latin typeface="SFMono-Regular"/>
              </a:rPr>
              <a:t>/k8s.conf</a:t>
            </a:r>
          </a:p>
          <a:p>
            <a:r>
              <a:rPr lang="en-US" sz="2800" b="0" i="0" dirty="0">
                <a:solidFill>
                  <a:schemeClr val="bg1">
                    <a:lumMod val="95000"/>
                  </a:schemeClr>
                </a:solidFill>
                <a:effectLst/>
                <a:latin typeface="SFMono-Regular"/>
              </a:rPr>
              <a:t>overlay</a:t>
            </a:r>
          </a:p>
          <a:p>
            <a:r>
              <a:rPr lang="en-US" sz="2800" b="0" i="0" dirty="0" err="1">
                <a:solidFill>
                  <a:schemeClr val="bg1">
                    <a:lumMod val="95000"/>
                  </a:schemeClr>
                </a:solidFill>
                <a:effectLst/>
                <a:latin typeface="SFMono-Regular"/>
              </a:rPr>
              <a:t>br_netfilter</a:t>
            </a:r>
            <a:endParaRPr lang="en-US"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EOF</a:t>
            </a:r>
          </a:p>
          <a:p>
            <a:r>
              <a:rPr lang="en-US" sz="2800" b="0" i="0" dirty="0" err="1">
                <a:solidFill>
                  <a:schemeClr val="bg1">
                    <a:lumMod val="95000"/>
                  </a:schemeClr>
                </a:solidFill>
                <a:effectLst/>
                <a:latin typeface="SFMono-Regular"/>
              </a:rPr>
              <a:t>sudo</a:t>
            </a:r>
            <a:r>
              <a:rPr lang="en-US" sz="2800" b="0" i="0" dirty="0">
                <a:solidFill>
                  <a:schemeClr val="bg1">
                    <a:lumMod val="95000"/>
                  </a:schemeClr>
                </a:solidFill>
                <a:effectLst/>
                <a:latin typeface="SFMono-Regular"/>
              </a:rPr>
              <a:t> </a:t>
            </a:r>
            <a:r>
              <a:rPr lang="en-US" sz="2800" b="0" i="0" dirty="0" err="1">
                <a:solidFill>
                  <a:schemeClr val="bg1">
                    <a:lumMod val="95000"/>
                  </a:schemeClr>
                </a:solidFill>
                <a:effectLst/>
                <a:latin typeface="SFMono-Regular"/>
              </a:rPr>
              <a:t>sysctl</a:t>
            </a:r>
            <a:r>
              <a:rPr lang="en-US" sz="2800" b="0" i="0" dirty="0">
                <a:solidFill>
                  <a:schemeClr val="bg1">
                    <a:lumMod val="95000"/>
                  </a:schemeClr>
                </a:solidFill>
                <a:effectLst/>
                <a:latin typeface="SFMono-Regular"/>
              </a:rPr>
              <a:t> --system</a:t>
            </a:r>
          </a:p>
          <a:p>
            <a:endParaRPr lang="en-US" sz="2800" dirty="0">
              <a:solidFill>
                <a:schemeClr val="bg1">
                  <a:lumMod val="95000"/>
                </a:schemeClr>
              </a:solidFill>
              <a:latin typeface="SFMono-Regular"/>
            </a:endParaRPr>
          </a:p>
          <a:p>
            <a:r>
              <a:rPr lang="en-US" sz="2800" b="0" i="0" dirty="0">
                <a:solidFill>
                  <a:schemeClr val="bg1">
                    <a:lumMod val="95000"/>
                  </a:schemeClr>
                </a:solidFill>
                <a:effectLst/>
                <a:latin typeface="SFMono-Regular"/>
              </a:rPr>
              <a:t>Installing a container runtime</a:t>
            </a:r>
          </a:p>
          <a:p>
            <a:r>
              <a:rPr lang="en-US" sz="2800" b="0" i="0" dirty="0">
                <a:solidFill>
                  <a:schemeClr val="bg1">
                    <a:lumMod val="95000"/>
                  </a:schemeClr>
                </a:solidFill>
                <a:effectLst/>
                <a:latin typeface="SFMono-Regular"/>
              </a:rPr>
              <a:t>To run containers in Pods, Kubernetes uses a container runtime.</a:t>
            </a:r>
          </a:p>
          <a:p>
            <a:endParaRPr lang="en-US"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By default, Kubernetes uses the Container Runtime Interface (CRI) to interface with your chosen container runtime.</a:t>
            </a:r>
          </a:p>
          <a:p>
            <a:endParaRPr lang="en-US" sz="2800" dirty="0">
              <a:solidFill>
                <a:schemeClr val="bg1">
                  <a:lumMod val="95000"/>
                </a:schemeClr>
              </a:solidFill>
              <a:latin typeface="SFMono-Regular"/>
            </a:endParaRPr>
          </a:p>
          <a:p>
            <a:r>
              <a:rPr lang="en-US" sz="2800" dirty="0">
                <a:solidFill>
                  <a:schemeClr val="bg1">
                    <a:lumMod val="95000"/>
                  </a:schemeClr>
                </a:solidFill>
                <a:latin typeface="SFMono-Regular"/>
              </a:rPr>
              <a:t>a</a:t>
            </a:r>
            <a:r>
              <a:rPr lang="en-US" sz="2800" b="0" i="0" dirty="0">
                <a:solidFill>
                  <a:schemeClr val="bg1">
                    <a:lumMod val="95000"/>
                  </a:schemeClr>
                </a:solidFill>
                <a:effectLst/>
                <a:latin typeface="SFMono-Regular"/>
              </a:rPr>
              <a:t>pt install </a:t>
            </a:r>
            <a:r>
              <a:rPr lang="en-US" sz="2800" b="0" i="0" dirty="0" err="1">
                <a:solidFill>
                  <a:schemeClr val="bg1">
                    <a:lumMod val="95000"/>
                  </a:schemeClr>
                </a:solidFill>
                <a:effectLst/>
                <a:latin typeface="SFMono-Regular"/>
              </a:rPr>
              <a:t>containerd</a:t>
            </a:r>
            <a:endParaRPr lang="en-US" sz="2800" b="0" i="0" dirty="0">
              <a:solidFill>
                <a:schemeClr val="bg1">
                  <a:lumMod val="95000"/>
                </a:schemeClr>
              </a:solidFill>
              <a:effectLst/>
              <a:latin typeface="SFMono-Regular"/>
            </a:endParaRPr>
          </a:p>
          <a:p>
            <a:endParaRPr lang="en-US" sz="2800" dirty="0">
              <a:solidFill>
                <a:schemeClr val="bg1">
                  <a:lumMod val="95000"/>
                </a:schemeClr>
              </a:solidFill>
              <a:latin typeface="SFMono-Regular"/>
            </a:endParaRPr>
          </a:p>
          <a:p>
            <a:endParaRPr lang="en-US" sz="2800" b="0" i="0" dirty="0">
              <a:solidFill>
                <a:schemeClr val="bg1">
                  <a:lumMod val="95000"/>
                </a:schemeClr>
              </a:solidFill>
              <a:effectLst/>
              <a:latin typeface="SFMono-Regular"/>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mkdir</a:t>
            </a:r>
            <a:r>
              <a:rPr lang="en-US" sz="2800" dirty="0">
                <a:solidFill>
                  <a:schemeClr val="bg2"/>
                </a:solidFill>
              </a:rPr>
              <a:t> -p /</a:t>
            </a:r>
            <a:r>
              <a:rPr lang="en-US" sz="2800" dirty="0" err="1">
                <a:solidFill>
                  <a:schemeClr val="bg2"/>
                </a:solidFill>
              </a:rPr>
              <a:t>etc</a:t>
            </a:r>
            <a:r>
              <a:rPr lang="en-US" sz="2800" dirty="0">
                <a:solidFill>
                  <a:schemeClr val="bg2"/>
                </a:solidFill>
              </a:rPr>
              <a:t>/</a:t>
            </a:r>
            <a:r>
              <a:rPr lang="en-US" sz="2800" dirty="0" err="1">
                <a:solidFill>
                  <a:schemeClr val="bg2"/>
                </a:solidFill>
              </a:rPr>
              <a:t>containerd</a:t>
            </a:r>
            <a:endParaRPr lang="en-US" sz="2800" dirty="0">
              <a:solidFill>
                <a:schemeClr val="bg2"/>
              </a:solidFill>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containerd</a:t>
            </a:r>
            <a:r>
              <a:rPr lang="en-US" sz="2800" dirty="0">
                <a:solidFill>
                  <a:schemeClr val="bg2"/>
                </a:solidFill>
              </a:rPr>
              <a:t> config default | </a:t>
            </a:r>
            <a:r>
              <a:rPr lang="en-US" sz="2800" dirty="0" err="1">
                <a:solidFill>
                  <a:schemeClr val="bg2"/>
                </a:solidFill>
              </a:rPr>
              <a:t>sudo</a:t>
            </a:r>
            <a:r>
              <a:rPr lang="en-US" sz="2800" dirty="0">
                <a:solidFill>
                  <a:schemeClr val="bg2"/>
                </a:solidFill>
              </a:rPr>
              <a:t> tee /</a:t>
            </a:r>
            <a:r>
              <a:rPr lang="en-US" sz="2800" dirty="0" err="1">
                <a:solidFill>
                  <a:schemeClr val="bg2"/>
                </a:solidFill>
              </a:rPr>
              <a:t>etc</a:t>
            </a:r>
            <a:r>
              <a:rPr lang="en-US" sz="2800" dirty="0">
                <a:solidFill>
                  <a:schemeClr val="bg2"/>
                </a:solidFill>
              </a:rPr>
              <a:t>/</a:t>
            </a:r>
            <a:r>
              <a:rPr lang="en-US" sz="2800" dirty="0" err="1">
                <a:solidFill>
                  <a:schemeClr val="bg2"/>
                </a:solidFill>
              </a:rPr>
              <a:t>containerd</a:t>
            </a:r>
            <a:r>
              <a:rPr lang="en-US" sz="2800" dirty="0">
                <a:solidFill>
                  <a:schemeClr val="bg2"/>
                </a:solidFill>
              </a:rPr>
              <a:t>/</a:t>
            </a:r>
            <a:r>
              <a:rPr lang="en-US" sz="2800" dirty="0" err="1">
                <a:solidFill>
                  <a:schemeClr val="bg2"/>
                </a:solidFill>
              </a:rPr>
              <a:t>config.toml</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graphicFrame>
        <p:nvGraphicFramePr>
          <p:cNvPr id="6" name="Table 5">
            <a:extLst>
              <a:ext uri="{FF2B5EF4-FFF2-40B4-BE49-F238E27FC236}">
                <a16:creationId xmlns:a16="http://schemas.microsoft.com/office/drawing/2014/main" id="{57F1F5DD-3BA7-3771-81DE-C37358E92D02}"/>
              </a:ext>
            </a:extLst>
          </p:cNvPr>
          <p:cNvGraphicFramePr>
            <a:graphicFrameLocks noGrp="1"/>
          </p:cNvGraphicFramePr>
          <p:nvPr>
            <p:extLst>
              <p:ext uri="{D42A27DB-BD31-4B8C-83A1-F6EECF244321}">
                <p14:modId xmlns:p14="http://schemas.microsoft.com/office/powerpoint/2010/main" val="2199446933"/>
              </p:ext>
            </p:extLst>
          </p:nvPr>
        </p:nvGraphicFramePr>
        <p:xfrm>
          <a:off x="2063750" y="6597650"/>
          <a:ext cx="10134600" cy="365760"/>
        </p:xfrm>
        <a:graphic>
          <a:graphicData uri="http://schemas.openxmlformats.org/drawingml/2006/table">
            <a:tbl>
              <a:tblPr/>
              <a:tblGrid>
                <a:gridCol w="5067300">
                  <a:extLst>
                    <a:ext uri="{9D8B030D-6E8A-4147-A177-3AD203B41FA5}">
                      <a16:colId xmlns:a16="http://schemas.microsoft.com/office/drawing/2014/main" val="1961136340"/>
                    </a:ext>
                  </a:extLst>
                </a:gridCol>
                <a:gridCol w="5067300">
                  <a:extLst>
                    <a:ext uri="{9D8B030D-6E8A-4147-A177-3AD203B41FA5}">
                      <a16:colId xmlns:a16="http://schemas.microsoft.com/office/drawing/2014/main" val="3118453538"/>
                    </a:ext>
                  </a:extLst>
                </a:gridCol>
              </a:tblGrid>
              <a:tr h="0">
                <a:tc>
                  <a:txBody>
                    <a:bodyPr/>
                    <a:lstStyle/>
                    <a:p>
                      <a:pPr fontAlgn="t"/>
                      <a:r>
                        <a:rPr lang="en-US" b="0">
                          <a:effectLst/>
                        </a:rPr>
                        <a:t>containerd</a:t>
                      </a:r>
                    </a:p>
                  </a:txBody>
                  <a:tcPr>
                    <a:lnL>
                      <a:noFill/>
                    </a:lnL>
                    <a:lnR>
                      <a:noFill/>
                    </a:lnR>
                    <a:lnT w="6350" cap="flat" cmpd="sng" algn="ctr">
                      <a:solidFill>
                        <a:srgbClr val="DEE2E6"/>
                      </a:solidFill>
                      <a:prstDash val="solid"/>
                      <a:round/>
                      <a:headEnd type="none" w="med" len="med"/>
                      <a:tailEnd type="none" w="med" len="med"/>
                    </a:lnT>
                    <a:lnB>
                      <a:noFill/>
                    </a:lnB>
                    <a:solidFill>
                      <a:srgbClr val="FFFFFF"/>
                    </a:solidFill>
                  </a:tcPr>
                </a:tc>
                <a:tc>
                  <a:txBody>
                    <a:bodyPr/>
                    <a:lstStyle/>
                    <a:p>
                      <a:pPr fontAlgn="t"/>
                      <a:r>
                        <a:rPr lang="en-US" b="0" dirty="0">
                          <a:effectLst/>
                        </a:rPr>
                        <a:t>unix:///var/run/containerd/containerd.sock</a:t>
                      </a:r>
                    </a:p>
                  </a:txBody>
                  <a:tcPr>
                    <a:lnL>
                      <a:noFill/>
                    </a:lnL>
                    <a:lnR>
                      <a:noFill/>
                    </a:lnR>
                    <a:lnT w="6350" cap="flat" cmpd="sng" algn="ctr">
                      <a:solidFill>
                        <a:srgbClr val="DEE2E6"/>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75906712"/>
                  </a:ext>
                </a:extLst>
              </a:tr>
            </a:tbl>
          </a:graphicData>
        </a:graphic>
      </p:graphicFrame>
    </p:spTree>
    <p:extLst>
      <p:ext uri="{BB962C8B-B14F-4D97-AF65-F5344CB8AC3E}">
        <p14:creationId xmlns:p14="http://schemas.microsoft.com/office/powerpoint/2010/main" val="35486689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04989" y="1530770"/>
            <a:ext cx="15278100" cy="10864513"/>
          </a:xfrm>
          <a:prstGeom prst="rect">
            <a:avLst/>
          </a:prstGeom>
          <a:noFill/>
        </p:spPr>
        <p:txBody>
          <a:bodyPr wrap="square">
            <a:spAutoFit/>
          </a:bodyPr>
          <a:lstStyle/>
          <a:p>
            <a:r>
              <a:rPr lang="en-US" sz="2800" dirty="0">
                <a:solidFill>
                  <a:schemeClr val="bg2"/>
                </a:solidFill>
              </a:rPr>
              <a:t>[plugins."io.containerd.grpc.v1.cri".containerd.runtimes.runc.options]</a:t>
            </a:r>
          </a:p>
          <a:p>
            <a:r>
              <a:rPr lang="en-US" sz="2800" dirty="0">
                <a:solidFill>
                  <a:schemeClr val="bg2"/>
                </a:solidFill>
              </a:rPr>
              <a:t>  </a:t>
            </a:r>
            <a:r>
              <a:rPr lang="en-US" sz="2800" dirty="0" err="1">
                <a:solidFill>
                  <a:schemeClr val="bg2"/>
                </a:solidFill>
              </a:rPr>
              <a:t>SystemdCgroup</a:t>
            </a:r>
            <a:r>
              <a:rPr lang="en-US" sz="2800" dirty="0">
                <a:solidFill>
                  <a:schemeClr val="bg2"/>
                </a:solidFill>
              </a:rPr>
              <a:t> = true</a:t>
            </a:r>
            <a:r>
              <a:rPr lang="fa-IR" sz="2800" dirty="0">
                <a:solidFill>
                  <a:schemeClr val="bg2"/>
                </a:solidFill>
              </a:rPr>
              <a:t> </a:t>
            </a:r>
            <a:endParaRPr lang="en-US" sz="2800" dirty="0">
              <a:solidFill>
                <a:schemeClr val="bg2"/>
              </a:solidFill>
            </a:endParaRPr>
          </a:p>
          <a:p>
            <a:endParaRPr lang="en-US" sz="2800" dirty="0">
              <a:solidFill>
                <a:schemeClr val="bg2"/>
              </a:solidFill>
            </a:endParaRPr>
          </a:p>
          <a:p>
            <a:r>
              <a:rPr lang="en-US" sz="2800" b="1" dirty="0">
                <a:solidFill>
                  <a:schemeClr val="bg1">
                    <a:lumMod val="95000"/>
                  </a:schemeClr>
                </a:solidFill>
              </a:rPr>
              <a:t>Consistency between </a:t>
            </a:r>
            <a:r>
              <a:rPr lang="en-US" sz="2800" b="1" dirty="0" err="1">
                <a:solidFill>
                  <a:schemeClr val="bg1">
                    <a:lumMod val="95000"/>
                  </a:schemeClr>
                </a:solidFill>
              </a:rPr>
              <a:t>kubelet</a:t>
            </a:r>
            <a:r>
              <a:rPr lang="en-US" sz="2800" b="1" dirty="0">
                <a:solidFill>
                  <a:schemeClr val="bg1">
                    <a:lumMod val="95000"/>
                  </a:schemeClr>
                </a:solidFill>
              </a:rPr>
              <a:t> and container runtime</a:t>
            </a:r>
          </a:p>
          <a:p>
            <a:pPr>
              <a:buFont typeface="Arial" panose="020B0604020202020204" pitchFamily="34" charset="0"/>
              <a:buChar char="•"/>
            </a:pPr>
            <a:r>
              <a:rPr lang="en-US" sz="2800" b="1" dirty="0" err="1">
                <a:solidFill>
                  <a:schemeClr val="bg1">
                    <a:lumMod val="95000"/>
                  </a:schemeClr>
                </a:solidFill>
              </a:rPr>
              <a:t>kubelet</a:t>
            </a:r>
            <a:r>
              <a:rPr lang="en-US" sz="2800" dirty="0">
                <a:solidFill>
                  <a:schemeClr val="bg1">
                    <a:lumMod val="95000"/>
                  </a:schemeClr>
                </a:solidFill>
              </a:rPr>
              <a:t> (the main Kubernetes agent on each node) manages resources (CPU/memory limits) using </a:t>
            </a:r>
            <a:r>
              <a:rPr lang="en-US" sz="2800" b="1" dirty="0" err="1">
                <a:solidFill>
                  <a:schemeClr val="bg1">
                    <a:lumMod val="95000"/>
                  </a:schemeClr>
                </a:solidFill>
              </a:rPr>
              <a:t>cgroups</a:t>
            </a:r>
            <a:r>
              <a:rPr lang="en-US" sz="2800" dirty="0">
                <a:solidFill>
                  <a:schemeClr val="bg1">
                    <a:lumMod val="95000"/>
                  </a:schemeClr>
                </a:solidFill>
              </a:rPr>
              <a:t>. If </a:t>
            </a:r>
            <a:r>
              <a:rPr lang="en-US" sz="2800" dirty="0" err="1">
                <a:solidFill>
                  <a:schemeClr val="bg1">
                    <a:lumMod val="95000"/>
                  </a:schemeClr>
                </a:solidFill>
              </a:rPr>
              <a:t>kubelet</a:t>
            </a:r>
            <a:r>
              <a:rPr lang="en-US" sz="2800" dirty="0">
                <a:solidFill>
                  <a:schemeClr val="bg1">
                    <a:lumMod val="95000"/>
                  </a:schemeClr>
                </a:solidFill>
              </a:rPr>
              <a:t> uses systemd but </a:t>
            </a:r>
            <a:r>
              <a:rPr lang="en-US" sz="2800" dirty="0" err="1">
                <a:solidFill>
                  <a:schemeClr val="bg1">
                    <a:lumMod val="95000"/>
                  </a:schemeClr>
                </a:solidFill>
              </a:rPr>
              <a:t>containerd</a:t>
            </a:r>
            <a:r>
              <a:rPr lang="en-US" sz="2800" dirty="0">
                <a:solidFill>
                  <a:schemeClr val="bg1">
                    <a:lumMod val="95000"/>
                  </a:schemeClr>
                </a:solidFill>
              </a:rPr>
              <a:t> uses </a:t>
            </a:r>
            <a:r>
              <a:rPr lang="en-US" sz="2800" dirty="0" err="1">
                <a:solidFill>
                  <a:schemeClr val="bg1">
                    <a:lumMod val="95000"/>
                  </a:schemeClr>
                </a:solidFill>
              </a:rPr>
              <a:t>cgroupfs</a:t>
            </a:r>
            <a:r>
              <a:rPr lang="en-US" sz="2800" dirty="0">
                <a:solidFill>
                  <a:schemeClr val="bg1">
                    <a:lumMod val="95000"/>
                  </a:schemeClr>
                </a:solidFill>
              </a:rPr>
              <a:t>, they are out of sync → resource isolation and limits may not work correctly.</a:t>
            </a:r>
          </a:p>
          <a:p>
            <a:endParaRPr lang="fa-IR"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err="1">
                <a:solidFill>
                  <a:schemeClr val="bg2"/>
                </a:solidFill>
              </a:rPr>
              <a:t>systemctl</a:t>
            </a:r>
            <a:r>
              <a:rPr lang="en-US" sz="2800" dirty="0">
                <a:solidFill>
                  <a:schemeClr val="bg2"/>
                </a:solidFill>
              </a:rPr>
              <a:t> restart  </a:t>
            </a:r>
            <a:r>
              <a:rPr lang="en-US" sz="2800" dirty="0" err="1">
                <a:solidFill>
                  <a:schemeClr val="bg2"/>
                </a:solidFill>
              </a:rPr>
              <a:t>containerd</a:t>
            </a:r>
            <a:endParaRPr lang="en-US" sz="2800" dirty="0">
              <a:solidFill>
                <a:schemeClr val="bg2"/>
              </a:solidFill>
            </a:endParaRPr>
          </a:p>
          <a:p>
            <a:r>
              <a:rPr lang="en-US" sz="2800" dirty="0" err="1">
                <a:solidFill>
                  <a:schemeClr val="bg2"/>
                </a:solidFill>
              </a:rPr>
              <a:t>systemctl</a:t>
            </a:r>
            <a:r>
              <a:rPr lang="en-US" sz="2800" dirty="0">
                <a:solidFill>
                  <a:schemeClr val="bg2"/>
                </a:solidFill>
              </a:rPr>
              <a:t> enable </a:t>
            </a:r>
            <a:r>
              <a:rPr lang="en-US" sz="2800" dirty="0" err="1">
                <a:solidFill>
                  <a:schemeClr val="bg2"/>
                </a:solidFill>
              </a:rPr>
              <a:t>containerd</a:t>
            </a:r>
            <a:endParaRPr lang="en-US" sz="2800" dirty="0">
              <a:solidFill>
                <a:schemeClr val="bg2"/>
              </a:solidFill>
            </a:endParaRPr>
          </a:p>
          <a:p>
            <a:endParaRPr lang="en-US" sz="2800" dirty="0">
              <a:solidFill>
                <a:schemeClr val="bg2"/>
              </a:solidFill>
            </a:endParaRPr>
          </a:p>
          <a:p>
            <a:r>
              <a:rPr lang="en-US" sz="2800" dirty="0">
                <a:solidFill>
                  <a:schemeClr val="bg2"/>
                </a:solidFill>
              </a:rPr>
              <a:t>Installing </a:t>
            </a:r>
            <a:r>
              <a:rPr lang="en-US" sz="2800" dirty="0" err="1">
                <a:solidFill>
                  <a:schemeClr val="bg2"/>
                </a:solidFill>
              </a:rPr>
              <a:t>kubeadm</a:t>
            </a:r>
            <a:r>
              <a:rPr lang="en-US" sz="2800" dirty="0">
                <a:solidFill>
                  <a:schemeClr val="bg2"/>
                </a:solidFill>
              </a:rPr>
              <a:t>, </a:t>
            </a:r>
            <a:r>
              <a:rPr lang="en-US" sz="2800" dirty="0" err="1">
                <a:solidFill>
                  <a:schemeClr val="bg2"/>
                </a:solidFill>
              </a:rPr>
              <a:t>kubelet</a:t>
            </a:r>
            <a:r>
              <a:rPr lang="en-US" sz="2800" dirty="0">
                <a:solidFill>
                  <a:schemeClr val="bg2"/>
                </a:solidFill>
              </a:rPr>
              <a:t> and </a:t>
            </a:r>
            <a:r>
              <a:rPr lang="en-US" sz="2800" dirty="0" err="1">
                <a:solidFill>
                  <a:schemeClr val="bg2"/>
                </a:solidFill>
              </a:rPr>
              <a:t>kubectl</a:t>
            </a:r>
            <a:endParaRPr lang="en-US" sz="2800" dirty="0">
              <a:solidFill>
                <a:schemeClr val="bg2"/>
              </a:solidFill>
            </a:endParaRPr>
          </a:p>
          <a:p>
            <a:r>
              <a:rPr lang="en-US" sz="2800" dirty="0">
                <a:solidFill>
                  <a:schemeClr val="bg2"/>
                </a:solidFill>
              </a:rPr>
              <a:t>You will install these packages on all of your machines:</a:t>
            </a:r>
          </a:p>
          <a:p>
            <a:endParaRPr lang="en-US" sz="2800" dirty="0">
              <a:solidFill>
                <a:schemeClr val="bg2"/>
              </a:solidFill>
            </a:endParaRPr>
          </a:p>
          <a:p>
            <a:r>
              <a:rPr lang="en-US" sz="2800" dirty="0" err="1">
                <a:solidFill>
                  <a:schemeClr val="bg2"/>
                </a:solidFill>
              </a:rPr>
              <a:t>kubeadm</a:t>
            </a:r>
            <a:r>
              <a:rPr lang="en-US" sz="2800" dirty="0">
                <a:solidFill>
                  <a:schemeClr val="bg2"/>
                </a:solidFill>
              </a:rPr>
              <a:t>: the command to bootstrap the cluster.</a:t>
            </a:r>
          </a:p>
          <a:p>
            <a:endParaRPr lang="en-US" sz="2800" dirty="0">
              <a:solidFill>
                <a:schemeClr val="bg2"/>
              </a:solidFill>
            </a:endParaRPr>
          </a:p>
          <a:p>
            <a:r>
              <a:rPr lang="en-US" sz="2800" dirty="0" err="1">
                <a:solidFill>
                  <a:schemeClr val="bg2"/>
                </a:solidFill>
              </a:rPr>
              <a:t>kubelet</a:t>
            </a:r>
            <a:r>
              <a:rPr lang="en-US" sz="2800" dirty="0">
                <a:solidFill>
                  <a:schemeClr val="bg2"/>
                </a:solidFill>
              </a:rPr>
              <a:t>: the component that runs on all of the machines in your cluster and does things like starting pods and containers.</a:t>
            </a:r>
          </a:p>
          <a:p>
            <a:endParaRPr lang="en-US" sz="2800" dirty="0">
              <a:solidFill>
                <a:schemeClr val="bg2"/>
              </a:solidFill>
            </a:endParaRPr>
          </a:p>
          <a:p>
            <a:r>
              <a:rPr lang="en-US" sz="2800" dirty="0" err="1">
                <a:solidFill>
                  <a:schemeClr val="bg2"/>
                </a:solidFill>
              </a:rPr>
              <a:t>kubectl</a:t>
            </a:r>
            <a:r>
              <a:rPr lang="en-US" sz="2800" dirty="0">
                <a:solidFill>
                  <a:schemeClr val="bg2"/>
                </a:solidFill>
              </a:rPr>
              <a:t>: the command line util to talk to your cluster.</a:t>
            </a: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875942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681143"/>
            <a:ext cx="15278100" cy="6124754"/>
          </a:xfrm>
          <a:prstGeom prst="rect">
            <a:avLst/>
          </a:prstGeom>
          <a:noFill/>
        </p:spPr>
        <p:txBody>
          <a:bodyPr wrap="square">
            <a:spAutoFit/>
          </a:bodyPr>
          <a:lstStyle/>
          <a:p>
            <a:r>
              <a:rPr lang="en-US" sz="2800" dirty="0">
                <a:solidFill>
                  <a:schemeClr val="bg2"/>
                </a:solidFill>
              </a:rPr>
              <a:t>These instructions are for Kubernetes v1.32.</a:t>
            </a:r>
          </a:p>
          <a:p>
            <a:endParaRPr lang="en-US" sz="2800" dirty="0">
              <a:solidFill>
                <a:schemeClr val="bg2"/>
              </a:solidFill>
            </a:endParaRPr>
          </a:p>
          <a:p>
            <a:r>
              <a:rPr lang="en-US" sz="2800" dirty="0">
                <a:solidFill>
                  <a:schemeClr val="bg2"/>
                </a:solidFill>
              </a:rPr>
              <a:t>Update the apt package index and install packages needed to use the Kubernetes apt repository:</a:t>
            </a:r>
          </a:p>
          <a:p>
            <a:endParaRPr lang="en-US" sz="2800" dirty="0">
              <a:solidFill>
                <a:schemeClr val="bg2"/>
              </a:solidFill>
            </a:endParaRPr>
          </a:p>
          <a:p>
            <a:r>
              <a:rPr lang="en-US" sz="2800" dirty="0" err="1">
                <a:solidFill>
                  <a:schemeClr val="bg2"/>
                </a:solidFill>
              </a:rPr>
              <a:t>sudo</a:t>
            </a:r>
            <a:r>
              <a:rPr lang="en-US" sz="2800" dirty="0">
                <a:solidFill>
                  <a:schemeClr val="bg2"/>
                </a:solidFill>
              </a:rPr>
              <a:t> apt-get update</a:t>
            </a:r>
          </a:p>
          <a:p>
            <a:r>
              <a:rPr lang="en-US" sz="2800" dirty="0">
                <a:solidFill>
                  <a:schemeClr val="bg2"/>
                </a:solidFill>
              </a:rPr>
              <a:t># apt-transport-https may be a dummy package; if so, you can skip that package</a:t>
            </a:r>
          </a:p>
          <a:p>
            <a:r>
              <a:rPr lang="en-US" sz="2800" dirty="0" err="1">
                <a:solidFill>
                  <a:schemeClr val="bg2"/>
                </a:solidFill>
              </a:rPr>
              <a:t>sudo</a:t>
            </a:r>
            <a:r>
              <a:rPr lang="en-US" sz="2800" dirty="0">
                <a:solidFill>
                  <a:schemeClr val="bg2"/>
                </a:solidFill>
              </a:rPr>
              <a:t> apt-get install -y apt-transport-https ca-certificates curl </a:t>
            </a:r>
            <a:r>
              <a:rPr lang="en-US" sz="2800" dirty="0" err="1">
                <a:solidFill>
                  <a:schemeClr val="bg2"/>
                </a:solidFill>
              </a:rPr>
              <a:t>gpg</a:t>
            </a:r>
            <a:endParaRPr lang="en-US" sz="2800" dirty="0">
              <a:solidFill>
                <a:schemeClr val="bg2"/>
              </a:solidFill>
            </a:endParaRPr>
          </a:p>
          <a:p>
            <a:r>
              <a:rPr lang="en-US" sz="2800" dirty="0">
                <a:solidFill>
                  <a:schemeClr val="bg2"/>
                </a:solidFill>
              </a:rPr>
              <a:t>Download the public signing key for the Kubernetes package repositories. The same signing key is used for all repositories so you can disregard the version in the URL:</a:t>
            </a:r>
          </a:p>
          <a:p>
            <a:endParaRPr lang="en-US" sz="2800" dirty="0">
              <a:solidFill>
                <a:schemeClr val="bg2"/>
              </a:solidFill>
            </a:endParaRPr>
          </a:p>
          <a:p>
            <a:r>
              <a:rPr lang="en-US" sz="2800" dirty="0">
                <a:solidFill>
                  <a:schemeClr val="bg2"/>
                </a:solidFill>
              </a:rPr>
              <a:t># If the directory `/</a:t>
            </a:r>
            <a:r>
              <a:rPr lang="en-US" sz="2800" dirty="0" err="1">
                <a:solidFill>
                  <a:schemeClr val="bg2"/>
                </a:solidFill>
              </a:rPr>
              <a:t>etc</a:t>
            </a:r>
            <a:r>
              <a:rPr lang="en-US" sz="2800" dirty="0">
                <a:solidFill>
                  <a:schemeClr val="bg2"/>
                </a:solidFill>
              </a:rPr>
              <a:t>/apt/keyrings` does not exist, it should be created before the curl command, read the note below.</a:t>
            </a: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1692706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14400" y="1548166"/>
            <a:ext cx="15278100" cy="9140964"/>
          </a:xfrm>
          <a:prstGeom prst="rect">
            <a:avLst/>
          </a:prstGeom>
          <a:noFill/>
        </p:spPr>
        <p:txBody>
          <a:bodyPr wrap="square">
            <a:spAutoFit/>
          </a:bodyPr>
          <a:lstStyle/>
          <a:p>
            <a:r>
              <a:rPr lang="en-US" sz="2800" dirty="0">
                <a:solidFill>
                  <a:schemeClr val="bg2"/>
                </a:solidFill>
              </a:rPr>
              <a:t>These instructions are for Kubernetes v1.32.</a:t>
            </a:r>
          </a:p>
          <a:p>
            <a:endParaRPr lang="en-US" sz="2800" dirty="0">
              <a:solidFill>
                <a:schemeClr val="bg2"/>
              </a:solidFill>
            </a:endParaRPr>
          </a:p>
          <a:p>
            <a:r>
              <a:rPr lang="en-US" sz="2800" dirty="0">
                <a:solidFill>
                  <a:schemeClr val="bg2"/>
                </a:solidFill>
              </a:rPr>
              <a:t>Update the apt package index and install packages needed to use the Kubernetes apt repository:</a:t>
            </a:r>
          </a:p>
          <a:p>
            <a:endParaRPr lang="en-US" sz="2800" dirty="0">
              <a:solidFill>
                <a:schemeClr val="bg2"/>
              </a:solidFill>
            </a:endParaRPr>
          </a:p>
          <a:p>
            <a:r>
              <a:rPr lang="en-US" sz="2800" dirty="0" err="1">
                <a:solidFill>
                  <a:schemeClr val="bg2"/>
                </a:solidFill>
              </a:rPr>
              <a:t>sudo</a:t>
            </a:r>
            <a:r>
              <a:rPr lang="en-US" sz="2800" dirty="0">
                <a:solidFill>
                  <a:schemeClr val="bg2"/>
                </a:solidFill>
              </a:rPr>
              <a:t> apt-get update</a:t>
            </a:r>
          </a:p>
          <a:p>
            <a:r>
              <a:rPr lang="en-US" sz="2800" dirty="0">
                <a:solidFill>
                  <a:schemeClr val="bg2"/>
                </a:solidFill>
              </a:rPr>
              <a:t># apt-transport-https may be a dummy package; if so, you can skip that package</a:t>
            </a:r>
          </a:p>
          <a:p>
            <a:r>
              <a:rPr lang="en-US" sz="2800" dirty="0" err="1">
                <a:solidFill>
                  <a:schemeClr val="bg2"/>
                </a:solidFill>
              </a:rPr>
              <a:t>sudo</a:t>
            </a:r>
            <a:r>
              <a:rPr lang="en-US" sz="2800" dirty="0">
                <a:solidFill>
                  <a:schemeClr val="bg2"/>
                </a:solidFill>
              </a:rPr>
              <a:t> apt-get install -y apt-transport-https ca-certificates curl </a:t>
            </a:r>
            <a:r>
              <a:rPr lang="en-US" sz="2800" dirty="0" err="1">
                <a:solidFill>
                  <a:schemeClr val="bg2"/>
                </a:solidFill>
              </a:rPr>
              <a:t>gpg</a:t>
            </a:r>
            <a:endParaRPr lang="en-US" sz="2800" dirty="0">
              <a:solidFill>
                <a:schemeClr val="bg2"/>
              </a:solidFill>
            </a:endParaRPr>
          </a:p>
          <a:p>
            <a:r>
              <a:rPr lang="en-US" sz="2800" dirty="0">
                <a:solidFill>
                  <a:schemeClr val="bg2"/>
                </a:solidFill>
              </a:rPr>
              <a:t>Download the public signing key for the Kubernetes package repositories. The same signing key is used for all repositories so you can disregard the version in the URL:</a:t>
            </a:r>
          </a:p>
          <a:p>
            <a:endParaRPr lang="en-US" sz="2800" dirty="0">
              <a:solidFill>
                <a:schemeClr val="bg2"/>
              </a:solidFill>
            </a:endParaRPr>
          </a:p>
          <a:p>
            <a:r>
              <a:rPr lang="en-US" sz="2800" dirty="0">
                <a:solidFill>
                  <a:schemeClr val="bg2"/>
                </a:solidFill>
              </a:rPr>
              <a:t># If the directory `/</a:t>
            </a:r>
            <a:r>
              <a:rPr lang="en-US" sz="2800" dirty="0" err="1">
                <a:solidFill>
                  <a:schemeClr val="bg2"/>
                </a:solidFill>
              </a:rPr>
              <a:t>etc</a:t>
            </a:r>
            <a:r>
              <a:rPr lang="en-US" sz="2800" dirty="0">
                <a:solidFill>
                  <a:schemeClr val="bg2"/>
                </a:solidFill>
              </a:rPr>
              <a:t>/apt/keyrings` does not exist, it should be created before the curl command, read the note below.</a:t>
            </a:r>
          </a:p>
          <a:p>
            <a:r>
              <a:rPr lang="en-US" sz="2800" dirty="0">
                <a:solidFill>
                  <a:schemeClr val="bg2"/>
                </a:solidFill>
              </a:rPr>
              <a:t># </a:t>
            </a:r>
            <a:r>
              <a:rPr lang="en-US" sz="2800" dirty="0" err="1">
                <a:solidFill>
                  <a:schemeClr val="bg2"/>
                </a:solidFill>
              </a:rPr>
              <a:t>sudo</a:t>
            </a:r>
            <a:r>
              <a:rPr lang="en-US" sz="2800" dirty="0">
                <a:solidFill>
                  <a:schemeClr val="bg2"/>
                </a:solidFill>
              </a:rPr>
              <a:t> </a:t>
            </a:r>
            <a:r>
              <a:rPr lang="en-US" sz="2800" dirty="0" err="1">
                <a:solidFill>
                  <a:schemeClr val="bg2"/>
                </a:solidFill>
              </a:rPr>
              <a:t>mkdir</a:t>
            </a:r>
            <a:r>
              <a:rPr lang="en-US" sz="2800" dirty="0">
                <a:solidFill>
                  <a:schemeClr val="bg2"/>
                </a:solidFill>
              </a:rPr>
              <a:t> -p -m 755 /</a:t>
            </a:r>
            <a:r>
              <a:rPr lang="en-US" sz="2800" dirty="0" err="1">
                <a:solidFill>
                  <a:schemeClr val="bg2"/>
                </a:solidFill>
              </a:rPr>
              <a:t>etc</a:t>
            </a:r>
            <a:r>
              <a:rPr lang="en-US" sz="2800" dirty="0">
                <a:solidFill>
                  <a:schemeClr val="bg2"/>
                </a:solidFill>
              </a:rPr>
              <a:t>/apt/keyrings</a:t>
            </a:r>
          </a:p>
          <a:p>
            <a:endParaRPr lang="en-US" sz="2800" dirty="0">
              <a:solidFill>
                <a:schemeClr val="bg2"/>
              </a:solidFill>
            </a:endParaRPr>
          </a:p>
          <a:p>
            <a:r>
              <a:rPr lang="en-US" sz="2800" b="0" i="0" dirty="0">
                <a:solidFill>
                  <a:srgbClr val="5C2699"/>
                </a:solidFill>
                <a:effectLst/>
                <a:latin typeface="source-code-pro"/>
              </a:rPr>
              <a:t>e</a:t>
            </a:r>
            <a:r>
              <a:rPr lang="en-US" sz="2800" b="0" i="0" dirty="0">
                <a:solidFill>
                  <a:schemeClr val="bg2"/>
                </a:solidFill>
                <a:effectLst/>
                <a:latin typeface="source-code-pro"/>
              </a:rPr>
              <a:t>cho 'deb [signed-by=/</a:t>
            </a:r>
            <a:r>
              <a:rPr lang="en-US" sz="2800" b="0" i="0" dirty="0" err="1">
                <a:solidFill>
                  <a:schemeClr val="bg2"/>
                </a:solidFill>
                <a:effectLst/>
                <a:latin typeface="source-code-pro"/>
              </a:rPr>
              <a:t>etc</a:t>
            </a:r>
            <a:r>
              <a:rPr lang="en-US" sz="2800" b="0" i="0" dirty="0">
                <a:solidFill>
                  <a:schemeClr val="bg2"/>
                </a:solidFill>
                <a:effectLst/>
                <a:latin typeface="source-code-pro"/>
              </a:rPr>
              <a:t>/apt/keyrings/</a:t>
            </a:r>
            <a:r>
              <a:rPr lang="en-US" sz="2800" b="0" i="0" dirty="0" err="1">
                <a:solidFill>
                  <a:schemeClr val="bg2"/>
                </a:solidFill>
                <a:effectLst/>
                <a:latin typeface="source-code-pro"/>
              </a:rPr>
              <a:t>kubernetes</a:t>
            </a:r>
            <a:r>
              <a:rPr lang="en-US" sz="2800" b="0" i="0" dirty="0">
                <a:solidFill>
                  <a:schemeClr val="bg2"/>
                </a:solidFill>
                <a:effectLst/>
                <a:latin typeface="source-code-pro"/>
              </a:rPr>
              <a:t>-apt-</a:t>
            </a:r>
            <a:r>
              <a:rPr lang="en-US" sz="2800" b="0" i="0" dirty="0" err="1">
                <a:solidFill>
                  <a:schemeClr val="bg2"/>
                </a:solidFill>
                <a:effectLst/>
                <a:latin typeface="source-code-pro"/>
              </a:rPr>
              <a:t>keyring.gpg</a:t>
            </a:r>
            <a:r>
              <a:rPr lang="en-US" sz="2800" b="0" i="0" dirty="0">
                <a:solidFill>
                  <a:schemeClr val="bg2"/>
                </a:solidFill>
                <a:effectLst/>
                <a:latin typeface="source-code-pro"/>
              </a:rPr>
              <a:t>] https://pkgs.k8s.io/core:/stable:/v1.32/deb/ /' | </a:t>
            </a:r>
            <a:r>
              <a:rPr lang="en-US" sz="2800" b="0" i="0" dirty="0" err="1">
                <a:solidFill>
                  <a:schemeClr val="bg2"/>
                </a:solidFill>
                <a:effectLst/>
                <a:latin typeface="source-code-pro"/>
              </a:rPr>
              <a:t>sudo</a:t>
            </a:r>
            <a:r>
              <a:rPr lang="en-US" sz="2800" b="0" i="0" dirty="0">
                <a:solidFill>
                  <a:schemeClr val="bg2"/>
                </a:solidFill>
                <a:effectLst/>
                <a:latin typeface="source-code-pro"/>
              </a:rPr>
              <a:t> tee /</a:t>
            </a:r>
            <a:r>
              <a:rPr lang="en-US" sz="2800" b="0" i="0" dirty="0" err="1">
                <a:solidFill>
                  <a:schemeClr val="bg2"/>
                </a:solidFill>
                <a:effectLst/>
                <a:latin typeface="source-code-pro"/>
              </a:rPr>
              <a:t>etc</a:t>
            </a:r>
            <a:r>
              <a:rPr lang="en-US" sz="2800" b="0" i="0" dirty="0">
                <a:solidFill>
                  <a:schemeClr val="bg2"/>
                </a:solidFill>
                <a:effectLst/>
                <a:latin typeface="source-code-pro"/>
              </a:rPr>
              <a:t>/apt/</a:t>
            </a:r>
            <a:r>
              <a:rPr lang="en-US" sz="2800" b="0" i="0" dirty="0" err="1">
                <a:solidFill>
                  <a:schemeClr val="bg2"/>
                </a:solidFill>
                <a:effectLst/>
                <a:latin typeface="source-code-pro"/>
              </a:rPr>
              <a:t>sources.list.d</a:t>
            </a:r>
            <a:r>
              <a:rPr lang="en-US" sz="2800" b="0" i="0" dirty="0">
                <a:solidFill>
                  <a:schemeClr val="bg2"/>
                </a:solidFill>
                <a:effectLst/>
                <a:latin typeface="source-code-pro"/>
              </a:rPr>
              <a:t>/</a:t>
            </a:r>
            <a:r>
              <a:rPr lang="en-US" sz="2800" b="0" i="0" dirty="0" err="1">
                <a:solidFill>
                  <a:schemeClr val="bg2"/>
                </a:solidFill>
                <a:effectLst/>
                <a:latin typeface="source-code-pro"/>
              </a:rPr>
              <a:t>kubernetes.list</a:t>
            </a:r>
            <a:br>
              <a:rPr lang="en-US" sz="2800" dirty="0">
                <a:solidFill>
                  <a:schemeClr val="bg2"/>
                </a:solidFill>
              </a:rPr>
            </a:br>
            <a:r>
              <a:rPr lang="en-US" sz="2800" b="0" i="0" dirty="0">
                <a:solidFill>
                  <a:schemeClr val="bg2"/>
                </a:solidFill>
                <a:effectLst/>
                <a:latin typeface="source-code-pro"/>
              </a:rPr>
              <a:t>curl -</a:t>
            </a:r>
            <a:r>
              <a:rPr lang="en-US" sz="2800" b="0" i="0" dirty="0" err="1">
                <a:solidFill>
                  <a:schemeClr val="bg2"/>
                </a:solidFill>
                <a:effectLst/>
                <a:latin typeface="source-code-pro"/>
              </a:rPr>
              <a:t>fsSL</a:t>
            </a:r>
            <a:r>
              <a:rPr lang="en-US" sz="2800" b="0" i="0" dirty="0">
                <a:solidFill>
                  <a:schemeClr val="bg2"/>
                </a:solidFill>
                <a:effectLst/>
                <a:latin typeface="source-code-pro"/>
              </a:rPr>
              <a:t> https://pkgs.k8s.io/core:/stable:/v1.32/deb/Release.key | </a:t>
            </a:r>
            <a:r>
              <a:rPr lang="en-US" sz="2800" b="0" i="0" dirty="0" err="1">
                <a:solidFill>
                  <a:schemeClr val="bg2"/>
                </a:solidFill>
                <a:effectLst/>
                <a:latin typeface="source-code-pro"/>
              </a:rPr>
              <a:t>sudo</a:t>
            </a:r>
            <a:r>
              <a:rPr lang="en-US" sz="2800" b="0" i="0" dirty="0">
                <a:solidFill>
                  <a:schemeClr val="bg2"/>
                </a:solidFill>
                <a:effectLst/>
                <a:latin typeface="source-code-pro"/>
              </a:rPr>
              <a:t> </a:t>
            </a:r>
            <a:r>
              <a:rPr lang="en-US" sz="2800" b="0" i="0" dirty="0" err="1">
                <a:solidFill>
                  <a:schemeClr val="bg2"/>
                </a:solidFill>
                <a:effectLst/>
                <a:latin typeface="source-code-pro"/>
              </a:rPr>
              <a:t>gpg</a:t>
            </a:r>
            <a:r>
              <a:rPr lang="en-US" sz="2800" b="0" i="0" dirty="0">
                <a:solidFill>
                  <a:schemeClr val="bg2"/>
                </a:solidFill>
                <a:effectLst/>
                <a:latin typeface="source-code-pro"/>
              </a:rPr>
              <a:t> --</a:t>
            </a:r>
            <a:r>
              <a:rPr lang="en-US" sz="2800" b="0" i="0" dirty="0" err="1">
                <a:solidFill>
                  <a:schemeClr val="bg2"/>
                </a:solidFill>
                <a:effectLst/>
                <a:latin typeface="source-code-pro"/>
              </a:rPr>
              <a:t>dearmor</a:t>
            </a:r>
            <a:r>
              <a:rPr lang="en-US" sz="2800" b="0" i="0" dirty="0">
                <a:solidFill>
                  <a:schemeClr val="bg2"/>
                </a:solidFill>
                <a:effectLst/>
                <a:latin typeface="source-code-pro"/>
              </a:rPr>
              <a:t> -o /</a:t>
            </a:r>
            <a:r>
              <a:rPr lang="en-US" sz="2800" b="0" i="0" dirty="0" err="1">
                <a:solidFill>
                  <a:schemeClr val="bg2"/>
                </a:solidFill>
                <a:effectLst/>
                <a:latin typeface="source-code-pro"/>
              </a:rPr>
              <a:t>etc</a:t>
            </a:r>
            <a:r>
              <a:rPr lang="en-US" sz="2800" b="0" i="0" dirty="0">
                <a:solidFill>
                  <a:schemeClr val="bg2"/>
                </a:solidFill>
                <a:effectLst/>
                <a:latin typeface="source-code-pro"/>
              </a:rPr>
              <a:t>/apt/keyrings/</a:t>
            </a:r>
            <a:r>
              <a:rPr lang="en-US" sz="2800" b="0" i="0" dirty="0" err="1">
                <a:solidFill>
                  <a:schemeClr val="bg2"/>
                </a:solidFill>
                <a:effectLst/>
                <a:latin typeface="source-code-pro"/>
              </a:rPr>
              <a:t>kubernetes</a:t>
            </a:r>
            <a:r>
              <a:rPr lang="en-US" sz="2800" b="0" i="0" dirty="0">
                <a:solidFill>
                  <a:schemeClr val="bg2"/>
                </a:solidFill>
                <a:effectLst/>
                <a:latin typeface="source-code-pro"/>
              </a:rPr>
              <a:t>-apt-</a:t>
            </a:r>
            <a:r>
              <a:rPr lang="en-US" sz="2800" b="0" i="0" dirty="0" err="1">
                <a:solidFill>
                  <a:schemeClr val="bg2"/>
                </a:solidFill>
                <a:effectLst/>
                <a:latin typeface="source-code-pro"/>
              </a:rPr>
              <a:t>keyring.gpg</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052603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282672"/>
            <a:ext cx="15278100" cy="8710077"/>
          </a:xfrm>
          <a:prstGeom prst="rect">
            <a:avLst/>
          </a:prstGeom>
          <a:noFill/>
        </p:spPr>
        <p:txBody>
          <a:bodyPr wrap="square">
            <a:spAutoFit/>
          </a:bodyPr>
          <a:lstStyle/>
          <a:p>
            <a:r>
              <a:rPr lang="en-US" sz="2800" dirty="0" err="1">
                <a:solidFill>
                  <a:schemeClr val="bg2"/>
                </a:solidFill>
              </a:rPr>
              <a:t>sudo</a:t>
            </a:r>
            <a:r>
              <a:rPr lang="en-US" sz="2800" dirty="0">
                <a:solidFill>
                  <a:schemeClr val="bg2"/>
                </a:solidFill>
              </a:rPr>
              <a:t> apt-get update</a:t>
            </a:r>
          </a:p>
          <a:p>
            <a:r>
              <a:rPr lang="en-US" sz="2800" dirty="0" err="1">
                <a:solidFill>
                  <a:schemeClr val="bg2"/>
                </a:solidFill>
              </a:rPr>
              <a:t>sudo</a:t>
            </a:r>
            <a:r>
              <a:rPr lang="en-US" sz="2800" dirty="0">
                <a:solidFill>
                  <a:schemeClr val="bg2"/>
                </a:solidFill>
              </a:rPr>
              <a:t> apt-get install -y </a:t>
            </a:r>
            <a:r>
              <a:rPr lang="en-US" sz="2800" dirty="0" err="1">
                <a:solidFill>
                  <a:schemeClr val="bg2"/>
                </a:solidFill>
              </a:rPr>
              <a:t>kubelet</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kubectl</a:t>
            </a:r>
            <a:endParaRPr lang="en-US" sz="2800" dirty="0">
              <a:solidFill>
                <a:schemeClr val="bg2"/>
              </a:solidFill>
            </a:endParaRPr>
          </a:p>
          <a:p>
            <a:r>
              <a:rPr lang="en-US" sz="2800" dirty="0" err="1">
                <a:solidFill>
                  <a:schemeClr val="bg2"/>
                </a:solidFill>
              </a:rPr>
              <a:t>sudo</a:t>
            </a:r>
            <a:r>
              <a:rPr lang="en-US" sz="2800" dirty="0">
                <a:solidFill>
                  <a:schemeClr val="bg2"/>
                </a:solidFill>
              </a:rPr>
              <a:t> apt-mark hold </a:t>
            </a:r>
            <a:r>
              <a:rPr lang="en-US" sz="2800" dirty="0" err="1">
                <a:solidFill>
                  <a:schemeClr val="bg2"/>
                </a:solidFill>
              </a:rPr>
              <a:t>kubelet</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kubectl</a:t>
            </a:r>
            <a:endParaRPr lang="en-US" sz="2800" dirty="0">
              <a:solidFill>
                <a:schemeClr val="bg2"/>
              </a:solidFill>
            </a:endParaRPr>
          </a:p>
          <a:p>
            <a:r>
              <a:rPr lang="en-US" sz="2800" dirty="0" err="1">
                <a:solidFill>
                  <a:schemeClr val="bg2"/>
                </a:solidFill>
              </a:rPr>
              <a:t>systemctl</a:t>
            </a:r>
            <a:r>
              <a:rPr lang="en-US" sz="2800" dirty="0">
                <a:solidFill>
                  <a:schemeClr val="bg2"/>
                </a:solidFill>
              </a:rPr>
              <a:t> enable --now </a:t>
            </a:r>
            <a:r>
              <a:rPr lang="en-US" sz="2800" dirty="0" err="1">
                <a:solidFill>
                  <a:schemeClr val="bg2"/>
                </a:solidFill>
              </a:rPr>
              <a:t>kubelet</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init</a:t>
            </a:r>
            <a:r>
              <a:rPr lang="en-US" sz="2800" dirty="0">
                <a:solidFill>
                  <a:schemeClr val="bg2"/>
                </a:solidFill>
              </a:rPr>
              <a:t> --pod-network-</a:t>
            </a:r>
            <a:r>
              <a:rPr lang="en-US" sz="2800" dirty="0" err="1">
                <a:solidFill>
                  <a:schemeClr val="bg2"/>
                </a:solidFill>
              </a:rPr>
              <a:t>cidr</a:t>
            </a:r>
            <a:r>
              <a:rPr lang="en-US" sz="2800" dirty="0">
                <a:solidFill>
                  <a:schemeClr val="bg2"/>
                </a:solidFill>
              </a:rPr>
              <a:t>=10.244.0.0/16    on production set </a:t>
            </a:r>
            <a:r>
              <a:rPr lang="en-US" sz="2800" dirty="0" err="1">
                <a:solidFill>
                  <a:schemeClr val="bg2"/>
                </a:solidFill>
              </a:rPr>
              <a:t>controlplane</a:t>
            </a:r>
            <a:r>
              <a:rPr lang="en-US" sz="2800" dirty="0">
                <a:solidFill>
                  <a:schemeClr val="bg2"/>
                </a:solidFill>
              </a:rPr>
              <a:t> as </a:t>
            </a:r>
            <a:r>
              <a:rPr lang="en-US" sz="2800" dirty="0" err="1">
                <a:solidFill>
                  <a:schemeClr val="bg2"/>
                </a:solidFill>
              </a:rPr>
              <a:t>loadbalancer</a:t>
            </a:r>
            <a:endParaRPr lang="en-US" sz="2800" dirty="0">
              <a:solidFill>
                <a:schemeClr val="bg2"/>
              </a:solidFill>
            </a:endParaRPr>
          </a:p>
          <a:p>
            <a:endParaRPr lang="en-US" sz="2800" dirty="0">
              <a:solidFill>
                <a:schemeClr val="bg2"/>
              </a:solidFill>
            </a:endParaRPr>
          </a:p>
          <a:p>
            <a:r>
              <a:rPr lang="en-US" sz="2800" dirty="0">
                <a:solidFill>
                  <a:schemeClr val="bg2"/>
                </a:solidFill>
              </a:rPr>
              <a:t>Install </a:t>
            </a:r>
            <a:r>
              <a:rPr lang="en-US" sz="2800" dirty="0" err="1">
                <a:solidFill>
                  <a:schemeClr val="bg2"/>
                </a:solidFill>
              </a:rPr>
              <a:t>cni</a:t>
            </a:r>
            <a:endParaRPr lang="en-US" sz="2800" dirty="0">
              <a:solidFill>
                <a:schemeClr val="bg2"/>
              </a:solidFill>
            </a:endParaRPr>
          </a:p>
          <a:p>
            <a:endParaRPr lang="en-US" sz="2800" dirty="0">
              <a:solidFill>
                <a:schemeClr val="bg2"/>
              </a:solidFill>
            </a:endParaRPr>
          </a:p>
          <a:p>
            <a:r>
              <a:rPr lang="en-US" sz="2800" dirty="0" err="1">
                <a:solidFill>
                  <a:schemeClr val="bg2"/>
                </a:solidFill>
              </a:rPr>
              <a:t>kubectl</a:t>
            </a:r>
            <a:r>
              <a:rPr lang="en-US" sz="2800" dirty="0">
                <a:solidFill>
                  <a:schemeClr val="bg2"/>
                </a:solidFill>
              </a:rPr>
              <a:t> apply -f </a:t>
            </a:r>
            <a:r>
              <a:rPr lang="en-US" sz="2800" dirty="0">
                <a:solidFill>
                  <a:schemeClr val="bg2"/>
                </a:solidFill>
                <a:hlinkClick r:id="rId4"/>
              </a:rPr>
              <a:t>https://projectcalico.docs.tigera.io/manifests/calico.yaml</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a:solidFill>
                  <a:schemeClr val="bg2"/>
                </a:solidFill>
              </a:rPr>
              <a:t>Add worker</a:t>
            </a:r>
          </a:p>
          <a:p>
            <a:endParaRPr lang="en-US" sz="2800" dirty="0">
              <a:solidFill>
                <a:schemeClr val="bg2"/>
              </a:solidFill>
            </a:endParaRPr>
          </a:p>
          <a:p>
            <a:r>
              <a:rPr lang="en-US" sz="2800" dirty="0" err="1">
                <a:solidFill>
                  <a:schemeClr val="bg2"/>
                </a:solidFill>
              </a:rPr>
              <a:t>kubeadm</a:t>
            </a:r>
            <a:r>
              <a:rPr lang="en-US" sz="2800" dirty="0">
                <a:solidFill>
                  <a:schemeClr val="bg2"/>
                </a:solidFill>
              </a:rPr>
              <a:t> token create --print-join-command</a:t>
            </a:r>
          </a:p>
          <a:p>
            <a:endParaRPr lang="en-US" sz="2800" dirty="0">
              <a:solidFill>
                <a:schemeClr val="bg2"/>
              </a:solidFill>
            </a:endParaRPr>
          </a:p>
          <a:p>
            <a:r>
              <a:rPr lang="en-US" sz="2800" dirty="0">
                <a:solidFill>
                  <a:schemeClr val="bg2"/>
                </a:solidFill>
              </a:rPr>
              <a:t>https://github.com/kubernetes/dashboard/blob/master/docs/user/access-control/creating-sample-user.md</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83023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282950" y="654050"/>
            <a:ext cx="10363200" cy="8656216"/>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6-Ansible</a:t>
            </a:r>
            <a:br>
              <a:rPr lang="en-US" dirty="0"/>
            </a:br>
            <a:br>
              <a:rPr lang="en-US" dirty="0"/>
            </a:br>
            <a:r>
              <a:rPr lang="en-US" dirty="0"/>
              <a:t>7-Prometheus/Grafana/Loki</a:t>
            </a:r>
            <a:br>
              <a:rPr lang="en-US" dirty="0"/>
            </a:br>
            <a:r>
              <a:rPr lang="en-US" dirty="0"/>
              <a:t>8-redis</a:t>
            </a:r>
            <a:br>
              <a:rPr lang="en-US" dirty="0"/>
            </a:br>
            <a:r>
              <a:rPr lang="en-US" dirty="0"/>
              <a:t>9-Kubernetes begin</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54150" y="1263650"/>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                                                                                    vars:</a:t>
            </a:r>
          </a:p>
          <a:p>
            <a:pPr algn="l"/>
            <a:r>
              <a:rPr lang="en-US" dirty="0">
                <a:solidFill>
                  <a:schemeClr val="bg2">
                    <a:lumMod val="75000"/>
                  </a:schemeClr>
                </a:solidFill>
                <a:latin typeface="DeepSeek-CJK-patch"/>
              </a:rPr>
              <a:t>                                                                                                                                       vars/external_var1.yaml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AB14B6-9D04-75C4-BBBD-2DDD6AFA8227}"/>
                  </a:ext>
                </a:extLst>
              </p14:cNvPr>
              <p14:cNvContentPartPr/>
              <p14:nvPr/>
            </p14:nvContentPartPr>
            <p14:xfrm>
              <a:off x="7870414" y="2922042"/>
              <a:ext cx="91080" cy="1311120"/>
            </p14:xfrm>
          </p:contentPart>
        </mc:Choice>
        <mc:Fallback xmlns="">
          <p:pic>
            <p:nvPicPr>
              <p:cNvPr id="4" name="Ink 3">
                <a:extLst>
                  <a:ext uri="{FF2B5EF4-FFF2-40B4-BE49-F238E27FC236}">
                    <a16:creationId xmlns:a16="http://schemas.microsoft.com/office/drawing/2014/main" id="{A1AB14B6-9D04-75C4-BBBD-2DDD6AFA8227}"/>
                  </a:ext>
                </a:extLst>
              </p:cNvPr>
              <p:cNvPicPr/>
              <p:nvPr/>
            </p:nvPicPr>
            <p:blipFill>
              <a:blip r:embed="rId5"/>
              <a:stretch>
                <a:fillRect/>
              </a:stretch>
            </p:blipFill>
            <p:spPr>
              <a:xfrm>
                <a:off x="7861774" y="2913042"/>
                <a:ext cx="108720" cy="13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93E5B95-85EC-7972-F033-490BFCED242C}"/>
                  </a:ext>
                </a:extLst>
              </p14:cNvPr>
              <p14:cNvContentPartPr/>
              <p14:nvPr/>
            </p14:nvContentPartPr>
            <p14:xfrm>
              <a:off x="9044734" y="3140562"/>
              <a:ext cx="360" cy="360"/>
            </p14:xfrm>
          </p:contentPart>
        </mc:Choice>
        <mc:Fallback xmlns="">
          <p:pic>
            <p:nvPicPr>
              <p:cNvPr id="6" name="Ink 5">
                <a:extLst>
                  <a:ext uri="{FF2B5EF4-FFF2-40B4-BE49-F238E27FC236}">
                    <a16:creationId xmlns:a16="http://schemas.microsoft.com/office/drawing/2014/main" id="{693E5B95-85EC-7972-F033-490BFCED242C}"/>
                  </a:ext>
                </a:extLst>
              </p:cNvPr>
              <p:cNvPicPr/>
              <p:nvPr/>
            </p:nvPicPr>
            <p:blipFill>
              <a:blip r:embed="rId7"/>
              <a:stretch>
                <a:fillRect/>
              </a:stretch>
            </p:blipFill>
            <p:spPr>
              <a:xfrm>
                <a:off x="9035734" y="3131922"/>
                <a:ext cx="18000" cy="18000"/>
              </a:xfrm>
              <a:prstGeom prst="rect">
                <a:avLst/>
              </a:prstGeom>
            </p:spPr>
          </p:pic>
        </mc:Fallback>
      </mc:AlternateContent>
    </p:spTree>
    <p:extLst>
      <p:ext uri="{BB962C8B-B14F-4D97-AF65-F5344CB8AC3E}">
        <p14:creationId xmlns:p14="http://schemas.microsoft.com/office/powerpoint/2010/main" val="257031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3416320"/>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t>
            </a:r>
            <a:r>
              <a:rPr lang="en-US" sz="2400" b="1" dirty="0">
                <a:solidFill>
                  <a:srgbClr val="FFFF00"/>
                </a:solidFill>
              </a:rPr>
              <a:t>Jinja2</a:t>
            </a:r>
            <a:r>
              <a:rPr lang="en-US" sz="2400" dirty="0">
                <a:solidFill>
                  <a:srgbClr val="FFFF00"/>
                </a:solidFill>
              </a:rPr>
              <a:t> is the </a:t>
            </a:r>
            <a:r>
              <a:rPr lang="en-US" sz="2400" b="1" dirty="0">
                <a:solidFill>
                  <a:srgbClr val="FFFF00"/>
                </a:solidFill>
              </a:rPr>
              <a:t>templating engine</a:t>
            </a:r>
            <a:r>
              <a:rPr lang="en-US" sz="2400" dirty="0">
                <a:solidFill>
                  <a:srgbClr val="FFFF00"/>
                </a:solidFill>
              </a:rPr>
              <a:t> used to dynamically generate content. It lets you insert</a:t>
            </a:r>
          </a:p>
          <a:p>
            <a:endParaRPr lang="en-US" sz="2400" dirty="0">
              <a:solidFill>
                <a:srgbClr val="FFFF00"/>
              </a:solidFill>
            </a:endParaRPr>
          </a:p>
          <a:p>
            <a:r>
              <a:rPr lang="en-US" sz="2400" dirty="0">
                <a:solidFill>
                  <a:srgbClr val="FFFF00"/>
                </a:solidFill>
              </a:rPr>
              <a:t>variables, apply logic, and manipulate data inside playbooks, templates, and variables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CDCB6A-D2EC-D3FC-66BA-13EC14D5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3321050"/>
            <a:ext cx="12212754" cy="4772691"/>
          </a:xfrm>
          <a:prstGeom prst="rect">
            <a:avLst/>
          </a:prstGeom>
        </p:spPr>
      </p:pic>
    </p:spTree>
    <p:extLst>
      <p:ext uri="{BB962C8B-B14F-4D97-AF65-F5344CB8AC3E}">
        <p14:creationId xmlns:p14="http://schemas.microsoft.com/office/powerpoint/2010/main" val="177367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7848302"/>
          </a:xfrm>
          <a:prstGeom prst="rect">
            <a:avLst/>
          </a:prstGeom>
          <a:noFill/>
        </p:spPr>
        <p:txBody>
          <a:bodyPr wrap="square">
            <a:spAutoFit/>
          </a:bodyPr>
          <a:lstStyle/>
          <a:p>
            <a:r>
              <a:rPr lang="en-US" sz="2400" dirty="0">
                <a:solidFill>
                  <a:srgbClr val="FFFF00"/>
                </a:solidFill>
              </a:rPr>
              <a:t>Statement sample:</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debug with jinja2</a:t>
            </a:r>
          </a:p>
          <a:p>
            <a:r>
              <a:rPr lang="en-US" sz="2400" dirty="0">
                <a:solidFill>
                  <a:srgbClr val="FFFF00"/>
                </a:solidFill>
              </a:rPr>
              <a:t>  hosts: servers</a:t>
            </a:r>
          </a:p>
          <a:p>
            <a:r>
              <a:rPr lang="en-US" sz="2400" dirty="0">
                <a:solidFill>
                  <a:srgbClr val="FFFF00"/>
                </a:solidFill>
              </a:rPr>
              <a:t>  become: TRUE</a:t>
            </a:r>
          </a:p>
          <a:p>
            <a:r>
              <a:rPr lang="en-US" sz="2400" dirty="0">
                <a:solidFill>
                  <a:srgbClr val="FFFF00"/>
                </a:solidFill>
              </a:rPr>
              <a:t>  tasks:</a:t>
            </a:r>
          </a:p>
          <a:p>
            <a:r>
              <a:rPr lang="en-US" sz="2400" dirty="0">
                <a:solidFill>
                  <a:srgbClr val="FFFF00"/>
                </a:solidFill>
              </a:rPr>
              <a:t>    - name: debug</a:t>
            </a:r>
          </a:p>
          <a:p>
            <a:r>
              <a:rPr lang="en-US" sz="2400" dirty="0">
                <a:solidFill>
                  <a:srgbClr val="FFFF00"/>
                </a:solidFill>
              </a:rPr>
              <a:t>      debug:</a:t>
            </a:r>
          </a:p>
          <a:p>
            <a:r>
              <a:rPr lang="en-US" sz="2400" dirty="0">
                <a:solidFill>
                  <a:srgbClr val="FFFF00"/>
                </a:solidFill>
              </a:rPr>
              <a:t>        msg: &gt;</a:t>
            </a:r>
          </a:p>
          <a:p>
            <a:r>
              <a:rPr lang="en-US" sz="2400" dirty="0">
                <a:solidFill>
                  <a:srgbClr val="FFFF00"/>
                </a:solidFill>
              </a:rPr>
              <a:t>          {% if </a:t>
            </a:r>
            <a:r>
              <a:rPr lang="en-US" sz="2400" dirty="0" err="1">
                <a:solidFill>
                  <a:srgbClr val="FFFF00"/>
                </a:solidFill>
              </a:rPr>
              <a:t>ansible_hostname</a:t>
            </a:r>
            <a:r>
              <a:rPr lang="en-US" sz="2400" dirty="0">
                <a:solidFill>
                  <a:srgbClr val="FFFF00"/>
                </a:solidFill>
              </a:rPr>
              <a:t> == "node1" %}</a:t>
            </a:r>
          </a:p>
          <a:p>
            <a:r>
              <a:rPr lang="en-US" sz="2400" dirty="0">
                <a:solidFill>
                  <a:srgbClr val="FFFF00"/>
                </a:solidFill>
              </a:rPr>
              <a:t>            your hostname is node1</a:t>
            </a:r>
          </a:p>
          <a:p>
            <a:r>
              <a:rPr lang="en-US" sz="2400" dirty="0">
                <a:solidFill>
                  <a:srgbClr val="FFFF00"/>
                </a:solidFill>
              </a:rPr>
              <a:t>          {% else %}</a:t>
            </a:r>
          </a:p>
          <a:p>
            <a:r>
              <a:rPr lang="en-US" sz="2400" dirty="0">
                <a:solidFill>
                  <a:srgbClr val="FFFF00"/>
                </a:solidFill>
              </a:rPr>
              <a:t>            your hostname is not exist</a:t>
            </a:r>
          </a:p>
          <a:p>
            <a:r>
              <a:rPr lang="en-US" sz="2400" dirty="0">
                <a:solidFill>
                  <a:srgbClr val="FFFF00"/>
                </a:solidFill>
              </a:rPr>
              <a:t>          {% endif %}</a:t>
            </a:r>
          </a:p>
          <a:p>
            <a:endParaRPr lang="en-US" sz="2400" dirty="0"/>
          </a:p>
          <a:p>
            <a:endParaRPr lang="en-US" sz="2400" dirty="0"/>
          </a:p>
          <a:p>
            <a:r>
              <a:rPr lang="en-US" sz="2400" dirty="0">
                <a:solidFill>
                  <a:srgbClr val="FFFF00"/>
                </a:solidFill>
              </a:rPr>
              <a:t>How to show all variables in gathering facts? Setup module</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464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1111250"/>
            <a:ext cx="14478000" cy="8586966"/>
          </a:xfrm>
          <a:prstGeom prst="rect">
            <a:avLst/>
          </a:prstGeom>
          <a:noFill/>
        </p:spPr>
        <p:txBody>
          <a:bodyPr wrap="square">
            <a:spAutoFit/>
          </a:bodyPr>
          <a:lstStyle/>
          <a:p>
            <a:r>
              <a:rPr lang="en-US" sz="2400" dirty="0">
                <a:solidFill>
                  <a:srgbClr val="FFFF00"/>
                </a:solidFill>
              </a:rPr>
              <a:t>Expression sample:</a:t>
            </a:r>
          </a:p>
          <a:p>
            <a:endParaRPr lang="en-US" sz="2400" dirty="0">
              <a:solidFill>
                <a:srgbClr val="FFFF00"/>
              </a:solidFill>
            </a:endParaRPr>
          </a:p>
          <a:p>
            <a:endParaRPr lang="en-US" dirty="0">
              <a:solidFill>
                <a:srgbClr val="FFFF00"/>
              </a:solidFill>
            </a:endParaRPr>
          </a:p>
          <a:p>
            <a:r>
              <a:rPr lang="en-US" dirty="0">
                <a:solidFill>
                  <a:srgbClr val="FFFF00"/>
                </a:solidFill>
              </a:rPr>
              <a:t>- name: </a:t>
            </a:r>
            <a:r>
              <a:rPr lang="en-US" dirty="0" err="1">
                <a:solidFill>
                  <a:srgbClr val="FFFF00"/>
                </a:solidFill>
              </a:rPr>
              <a:t>apache</a:t>
            </a:r>
            <a:r>
              <a:rPr lang="en-US" dirty="0">
                <a:solidFill>
                  <a:srgbClr val="FFFF00"/>
                </a:solidFill>
              </a:rPr>
              <a:t> webserver install and config</a:t>
            </a:r>
          </a:p>
          <a:p>
            <a:r>
              <a:rPr lang="en-US" dirty="0">
                <a:solidFill>
                  <a:srgbClr val="FFFF00"/>
                </a:solidFill>
              </a:rPr>
              <a:t>  hosts: node1</a:t>
            </a:r>
          </a:p>
          <a:p>
            <a:r>
              <a:rPr lang="en-US" dirty="0">
                <a:solidFill>
                  <a:srgbClr val="FFFF00"/>
                </a:solidFill>
              </a:rPr>
              <a:t>  become: yes</a:t>
            </a:r>
          </a:p>
          <a:p>
            <a:r>
              <a:rPr lang="en-US" dirty="0">
                <a:solidFill>
                  <a:srgbClr val="FFFF00"/>
                </a:solidFill>
              </a:rPr>
              <a:t>  vars:</a:t>
            </a:r>
          </a:p>
          <a:p>
            <a:r>
              <a:rPr lang="en-US" dirty="0">
                <a:solidFill>
                  <a:srgbClr val="FFFF00"/>
                </a:solidFill>
              </a:rPr>
              <a:t>    </a:t>
            </a:r>
            <a:r>
              <a:rPr lang="en-US" dirty="0" err="1">
                <a:solidFill>
                  <a:srgbClr val="FFFF00"/>
                </a:solidFill>
              </a:rPr>
              <a:t>apache_package</a:t>
            </a:r>
            <a:r>
              <a:rPr lang="en-US" dirty="0">
                <a:solidFill>
                  <a:srgbClr val="FFFF00"/>
                </a:solidFill>
              </a:rPr>
              <a:t>: apache2</a:t>
            </a:r>
          </a:p>
          <a:p>
            <a:r>
              <a:rPr lang="en-US" dirty="0">
                <a:solidFill>
                  <a:srgbClr val="FFFF00"/>
                </a:solidFill>
              </a:rPr>
              <a:t>    </a:t>
            </a:r>
            <a:r>
              <a:rPr lang="en-US" dirty="0" err="1">
                <a:solidFill>
                  <a:srgbClr val="FFFF00"/>
                </a:solidFill>
              </a:rPr>
              <a:t>apache_service</a:t>
            </a:r>
            <a:r>
              <a:rPr lang="en-US" dirty="0">
                <a:solidFill>
                  <a:srgbClr val="FFFF00"/>
                </a:solidFill>
              </a:rPr>
              <a:t>: apache2</a:t>
            </a:r>
          </a:p>
          <a:p>
            <a:r>
              <a:rPr lang="en-US" dirty="0">
                <a:solidFill>
                  <a:srgbClr val="FFFF00"/>
                </a:solidFill>
              </a:rPr>
              <a:t>    </a:t>
            </a:r>
            <a:r>
              <a:rPr lang="en-US" dirty="0" err="1">
                <a:solidFill>
                  <a:srgbClr val="FFFF00"/>
                </a:solidFill>
              </a:rPr>
              <a:t>index_file</a:t>
            </a:r>
            <a:r>
              <a:rPr lang="en-US" dirty="0">
                <a:solidFill>
                  <a:srgbClr val="FFFF00"/>
                </a:solidFill>
              </a:rPr>
              <a:t>: /var/www/html/index.html</a:t>
            </a:r>
          </a:p>
          <a:p>
            <a:r>
              <a:rPr lang="en-US" dirty="0">
                <a:solidFill>
                  <a:srgbClr val="FFFF00"/>
                </a:solidFill>
              </a:rPr>
              <a:t>  tasks:</a:t>
            </a:r>
          </a:p>
          <a:p>
            <a:r>
              <a:rPr lang="en-US" dirty="0">
                <a:solidFill>
                  <a:srgbClr val="FFFF00"/>
                </a:solidFill>
              </a:rPr>
              <a:t>    - name: install </a:t>
            </a:r>
            <a:r>
              <a:rPr lang="en-US" dirty="0" err="1">
                <a:solidFill>
                  <a:srgbClr val="FFFF00"/>
                </a:solidFill>
              </a:rPr>
              <a:t>apache</a:t>
            </a:r>
            <a:endParaRPr lang="en-US" dirty="0">
              <a:solidFill>
                <a:srgbClr val="FFFF00"/>
              </a:solidFill>
            </a:endParaRPr>
          </a:p>
          <a:p>
            <a:r>
              <a:rPr lang="en-US" dirty="0">
                <a:solidFill>
                  <a:srgbClr val="FFFF00"/>
                </a:solidFill>
              </a:rPr>
              <a:t>      apt:</a:t>
            </a:r>
          </a:p>
          <a:p>
            <a:r>
              <a:rPr lang="en-US" dirty="0">
                <a:solidFill>
                  <a:srgbClr val="FFFF00"/>
                </a:solidFill>
              </a:rPr>
              <a:t>        name: "{{ </a:t>
            </a:r>
            <a:r>
              <a:rPr lang="en-US" dirty="0" err="1">
                <a:solidFill>
                  <a:srgbClr val="FFFF00"/>
                </a:solidFill>
              </a:rPr>
              <a:t>apache_package</a:t>
            </a:r>
            <a:r>
              <a:rPr lang="en-US" dirty="0">
                <a:solidFill>
                  <a:srgbClr val="FFFF00"/>
                </a:solidFill>
              </a:rPr>
              <a:t> }}"</a:t>
            </a:r>
          </a:p>
          <a:p>
            <a:r>
              <a:rPr lang="en-US" dirty="0">
                <a:solidFill>
                  <a:srgbClr val="FFFF00"/>
                </a:solidFill>
              </a:rPr>
              <a:t>        state: present</a:t>
            </a:r>
          </a:p>
          <a:p>
            <a:endParaRPr lang="en-US" dirty="0">
              <a:solidFill>
                <a:srgbClr val="FFFF00"/>
              </a:solidFill>
            </a:endParaRPr>
          </a:p>
          <a:p>
            <a:r>
              <a:rPr lang="en-US" dirty="0">
                <a:solidFill>
                  <a:srgbClr val="FFFF00"/>
                </a:solidFill>
              </a:rPr>
              <a:t>    - name: ensure start and enabled</a:t>
            </a:r>
          </a:p>
          <a:p>
            <a:r>
              <a:rPr lang="en-US" dirty="0">
                <a:solidFill>
                  <a:srgbClr val="FFFF00"/>
                </a:solidFill>
              </a:rPr>
              <a:t>      service:</a:t>
            </a:r>
          </a:p>
          <a:p>
            <a:r>
              <a:rPr lang="en-US" dirty="0">
                <a:solidFill>
                  <a:srgbClr val="FFFF00"/>
                </a:solidFill>
              </a:rPr>
              <a:t>        name: "{{ </a:t>
            </a:r>
            <a:r>
              <a:rPr lang="en-US" dirty="0" err="1">
                <a:solidFill>
                  <a:srgbClr val="FFFF00"/>
                </a:solidFill>
              </a:rPr>
              <a:t>apache_service</a:t>
            </a:r>
            <a:r>
              <a:rPr lang="en-US" dirty="0">
                <a:solidFill>
                  <a:srgbClr val="FFFF00"/>
                </a:solidFill>
              </a:rPr>
              <a:t> }}"</a:t>
            </a:r>
          </a:p>
          <a:p>
            <a:r>
              <a:rPr lang="en-US" dirty="0">
                <a:solidFill>
                  <a:srgbClr val="FFFF00"/>
                </a:solidFill>
              </a:rPr>
              <a:t>        state: started</a:t>
            </a:r>
          </a:p>
          <a:p>
            <a:r>
              <a:rPr lang="en-US" dirty="0">
                <a:solidFill>
                  <a:srgbClr val="FFFF00"/>
                </a:solidFill>
              </a:rPr>
              <a:t>        enabled: true</a:t>
            </a:r>
          </a:p>
          <a:p>
            <a:endParaRPr lang="en-US" dirty="0">
              <a:solidFill>
                <a:srgbClr val="FFFF00"/>
              </a:solidFill>
            </a:endParaRPr>
          </a:p>
          <a:p>
            <a:r>
              <a:rPr lang="en-US" dirty="0">
                <a:solidFill>
                  <a:srgbClr val="FFFF00"/>
                </a:solidFill>
              </a:rPr>
              <a:t>    - name: generate index.html with Jinja2 template</a:t>
            </a:r>
          </a:p>
          <a:p>
            <a:r>
              <a:rPr lang="en-US" dirty="0">
                <a:solidFill>
                  <a:srgbClr val="FFFF00"/>
                </a:solidFill>
              </a:rPr>
              <a:t>      template:</a:t>
            </a:r>
          </a:p>
          <a:p>
            <a:r>
              <a:rPr lang="en-US" dirty="0">
                <a:solidFill>
                  <a:srgbClr val="FFFF00"/>
                </a:solidFill>
              </a:rPr>
              <a:t>        </a:t>
            </a:r>
            <a:r>
              <a:rPr lang="en-US" dirty="0" err="1">
                <a:solidFill>
                  <a:srgbClr val="FFFF00"/>
                </a:solidFill>
              </a:rPr>
              <a:t>src</a:t>
            </a:r>
            <a:r>
              <a:rPr lang="en-US" dirty="0">
                <a:solidFill>
                  <a:srgbClr val="FFFF00"/>
                </a:solidFill>
              </a:rPr>
              <a:t>: index.html.j2</a:t>
            </a:r>
          </a:p>
          <a:p>
            <a:r>
              <a:rPr lang="en-US" dirty="0">
                <a:solidFill>
                  <a:srgbClr val="FFFF00"/>
                </a:solidFill>
              </a:rPr>
              <a:t>        </a:t>
            </a:r>
            <a:r>
              <a:rPr lang="en-US" dirty="0" err="1">
                <a:solidFill>
                  <a:srgbClr val="FFFF00"/>
                </a:solidFill>
              </a:rPr>
              <a:t>dest</a:t>
            </a:r>
            <a:r>
              <a:rPr lang="en-US" dirty="0">
                <a:solidFill>
                  <a:srgbClr val="FFFF00"/>
                </a:solidFill>
              </a:rPr>
              <a:t>: "{{ </a:t>
            </a:r>
            <a:r>
              <a:rPr lang="en-US" dirty="0" err="1">
                <a:solidFill>
                  <a:srgbClr val="FFFF00"/>
                </a:solidFill>
              </a:rPr>
              <a:t>index_file</a:t>
            </a:r>
            <a:r>
              <a:rPr lang="en-US" dirty="0">
                <a:solidFill>
                  <a:srgbClr val="FFFF00"/>
                </a:solidFill>
              </a:rPr>
              <a:t> }}"</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630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0935"/>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Register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2308324"/>
          </a:xfrm>
          <a:prstGeom prst="rect">
            <a:avLst/>
          </a:prstGeom>
          <a:noFill/>
        </p:spPr>
        <p:txBody>
          <a:bodyPr wrap="square">
            <a:spAutoFit/>
          </a:bodyPr>
          <a:lstStyle/>
          <a:p>
            <a:r>
              <a:rPr lang="en-US" sz="2400" dirty="0">
                <a:solidFill>
                  <a:srgbClr val="FFFF00"/>
                </a:solidFill>
              </a:rPr>
              <a:t>In Ansible, register is used to save the output of a task into a variable so you can use it later in the playbook — for decisions (when), debugging, or further processing.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753C2F-C37D-38B5-8D00-5C10ED74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50" y="3854450"/>
            <a:ext cx="8840572" cy="3798165"/>
          </a:xfrm>
          <a:prstGeom prst="rect">
            <a:avLst/>
          </a:prstGeom>
        </p:spPr>
      </p:pic>
      <p:sp>
        <p:nvSpPr>
          <p:cNvPr id="10" name="TextBox 9">
            <a:extLst>
              <a:ext uri="{FF2B5EF4-FFF2-40B4-BE49-F238E27FC236}">
                <a16:creationId xmlns:a16="http://schemas.microsoft.com/office/drawing/2014/main" id="{CE292D69-3257-DD1B-C439-9C306927D240}"/>
              </a:ext>
            </a:extLst>
          </p:cNvPr>
          <p:cNvSpPr txBox="1"/>
          <p:nvPr/>
        </p:nvSpPr>
        <p:spPr>
          <a:xfrm>
            <a:off x="1020001" y="6690989"/>
            <a:ext cx="9243390" cy="2862322"/>
          </a:xfrm>
          <a:prstGeom prst="rect">
            <a:avLst/>
          </a:prstGeom>
          <a:noFill/>
        </p:spPr>
        <p:txBody>
          <a:bodyPr wrap="square">
            <a:spAutoFit/>
          </a:bodyPr>
          <a:lstStyle/>
          <a:p>
            <a:r>
              <a:rPr lang="en-US" dirty="0">
                <a:solidFill>
                  <a:srgbClr val="FFFF00"/>
                </a:solidFill>
              </a:rPr>
              <a:t>- name:  check nginx install</a:t>
            </a:r>
          </a:p>
          <a:p>
            <a:r>
              <a:rPr lang="en-US" dirty="0">
                <a:solidFill>
                  <a:srgbClr val="FFFF00"/>
                </a:solidFill>
              </a:rPr>
              <a:t>  shell: </a:t>
            </a:r>
            <a:r>
              <a:rPr lang="en-US" dirty="0" err="1">
                <a:solidFill>
                  <a:srgbClr val="FFFF00"/>
                </a:solidFill>
              </a:rPr>
              <a:t>dpkg</a:t>
            </a:r>
            <a:r>
              <a:rPr lang="en-US" dirty="0">
                <a:solidFill>
                  <a:srgbClr val="FFFF00"/>
                </a:solidFill>
              </a:rPr>
              <a:t> -l | grep nginx</a:t>
            </a:r>
          </a:p>
          <a:p>
            <a:r>
              <a:rPr lang="en-US" dirty="0">
                <a:solidFill>
                  <a:srgbClr val="FFFF00"/>
                </a:solidFill>
              </a:rPr>
              <a:t>  register: </a:t>
            </a:r>
            <a:r>
              <a:rPr lang="en-US" dirty="0" err="1">
                <a:solidFill>
                  <a:srgbClr val="FFFF00"/>
                </a:solidFill>
              </a:rPr>
              <a:t>nginx_check</a:t>
            </a:r>
            <a:endParaRPr lang="en-US" dirty="0">
              <a:solidFill>
                <a:srgbClr val="FFFF00"/>
              </a:solidFill>
            </a:endParaRPr>
          </a:p>
          <a:p>
            <a:r>
              <a:rPr lang="en-US" dirty="0">
                <a:solidFill>
                  <a:srgbClr val="FFFF00"/>
                </a:solidFill>
              </a:rPr>
              <a:t>  </a:t>
            </a:r>
            <a:r>
              <a:rPr lang="en-US" dirty="0" err="1">
                <a:solidFill>
                  <a:srgbClr val="FFFF00"/>
                </a:solidFill>
              </a:rPr>
              <a:t>ignore_errors</a:t>
            </a:r>
            <a:r>
              <a:rPr lang="en-US" dirty="0">
                <a:solidFill>
                  <a:srgbClr val="FFFF00"/>
                </a:solidFill>
              </a:rPr>
              <a:t>: yes</a:t>
            </a:r>
          </a:p>
          <a:p>
            <a:endParaRPr lang="en-US" dirty="0">
              <a:solidFill>
                <a:srgbClr val="FFFF00"/>
              </a:solidFill>
            </a:endParaRPr>
          </a:p>
          <a:p>
            <a:r>
              <a:rPr lang="en-US" dirty="0">
                <a:solidFill>
                  <a:srgbClr val="FFFF00"/>
                </a:solidFill>
              </a:rPr>
              <a:t>- name: if not install - installing</a:t>
            </a:r>
          </a:p>
          <a:p>
            <a:r>
              <a:rPr lang="en-US" dirty="0">
                <a:solidFill>
                  <a:srgbClr val="FFFF00"/>
                </a:solidFill>
              </a:rPr>
              <a:t>  apt:</a:t>
            </a:r>
          </a:p>
          <a:p>
            <a:r>
              <a:rPr lang="en-US" dirty="0">
                <a:solidFill>
                  <a:srgbClr val="FFFF00"/>
                </a:solidFill>
              </a:rPr>
              <a:t>    name: nginx</a:t>
            </a:r>
          </a:p>
          <a:p>
            <a:r>
              <a:rPr lang="en-US" dirty="0">
                <a:solidFill>
                  <a:srgbClr val="FFFF00"/>
                </a:solidFill>
              </a:rPr>
              <a:t>    state: present</a:t>
            </a:r>
          </a:p>
          <a:p>
            <a:r>
              <a:rPr lang="en-US" dirty="0">
                <a:solidFill>
                  <a:srgbClr val="FFFF00"/>
                </a:solidFill>
              </a:rPr>
              <a:t>  when: </a:t>
            </a:r>
            <a:r>
              <a:rPr lang="en-US" dirty="0" err="1">
                <a:solidFill>
                  <a:srgbClr val="FFFF00"/>
                </a:solidFill>
              </a:rPr>
              <a:t>nginx_check.rc</a:t>
            </a:r>
            <a:r>
              <a:rPr lang="en-US" dirty="0">
                <a:solidFill>
                  <a:srgbClr val="FFFF00"/>
                </a:solidFill>
              </a:rPr>
              <a:t> != 0</a:t>
            </a:r>
          </a:p>
        </p:txBody>
      </p:sp>
    </p:spTree>
    <p:extLst>
      <p:ext uri="{BB962C8B-B14F-4D97-AF65-F5344CB8AC3E}">
        <p14:creationId xmlns:p14="http://schemas.microsoft.com/office/powerpoint/2010/main" val="315772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Inventory and host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758950" y="2593089"/>
            <a:ext cx="9243390" cy="5632311"/>
          </a:xfrm>
          <a:prstGeom prst="rect">
            <a:avLst/>
          </a:prstGeom>
          <a:noFill/>
        </p:spPr>
        <p:txBody>
          <a:bodyPr wrap="square">
            <a:spAutoFit/>
          </a:bodyPr>
          <a:lstStyle/>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solidFill>
                  <a:srgbClr val="FFFF00"/>
                </a:solidFill>
              </a:rPr>
              <a:t>[web]</a:t>
            </a:r>
          </a:p>
          <a:p>
            <a:r>
              <a:rPr lang="en-US" dirty="0">
                <a:solidFill>
                  <a:srgbClr val="FFFF00"/>
                </a:solidFill>
              </a:rPr>
              <a:t>web1 </a:t>
            </a:r>
            <a:r>
              <a:rPr lang="en-US" dirty="0" err="1">
                <a:solidFill>
                  <a:srgbClr val="FFFF00"/>
                </a:solidFill>
              </a:rPr>
              <a:t>ansible_host</a:t>
            </a:r>
            <a:r>
              <a:rPr lang="en-US" dirty="0">
                <a:solidFill>
                  <a:srgbClr val="FFFF00"/>
                </a:solidFill>
              </a:rPr>
              <a:t>=192.168.1.10</a:t>
            </a:r>
          </a:p>
          <a:p>
            <a:r>
              <a:rPr lang="en-US" dirty="0">
                <a:solidFill>
                  <a:srgbClr val="FFFF00"/>
                </a:solidFill>
              </a:rPr>
              <a:t>web2 </a:t>
            </a:r>
            <a:r>
              <a:rPr lang="en-US" dirty="0" err="1">
                <a:solidFill>
                  <a:srgbClr val="FFFF00"/>
                </a:solidFill>
              </a:rPr>
              <a:t>ansible_host</a:t>
            </a:r>
            <a:r>
              <a:rPr lang="en-US" dirty="0">
                <a:solidFill>
                  <a:srgbClr val="FFFF00"/>
                </a:solidFill>
              </a:rPr>
              <a:t>=192.168.1.11</a:t>
            </a:r>
          </a:p>
          <a:p>
            <a:endParaRPr lang="en-US" dirty="0">
              <a:solidFill>
                <a:srgbClr val="FFFF00"/>
              </a:solidFill>
            </a:endParaRPr>
          </a:p>
          <a:p>
            <a:r>
              <a:rPr lang="en-US" dirty="0">
                <a:solidFill>
                  <a:srgbClr val="FFFF00"/>
                </a:solidFill>
              </a:rPr>
              <a:t>[</a:t>
            </a:r>
            <a:r>
              <a:rPr lang="en-US" dirty="0" err="1">
                <a:solidFill>
                  <a:srgbClr val="FFFF00"/>
                </a:solidFill>
              </a:rPr>
              <a:t>db</a:t>
            </a:r>
            <a:r>
              <a:rPr lang="en-US" dirty="0">
                <a:solidFill>
                  <a:srgbClr val="FFFF00"/>
                </a:solidFill>
              </a:rPr>
              <a:t>]</a:t>
            </a:r>
          </a:p>
          <a:p>
            <a:r>
              <a:rPr lang="en-US" dirty="0">
                <a:solidFill>
                  <a:srgbClr val="FFFF00"/>
                </a:solidFill>
              </a:rPr>
              <a:t>db1 </a:t>
            </a:r>
            <a:r>
              <a:rPr lang="en-US" dirty="0" err="1">
                <a:solidFill>
                  <a:srgbClr val="FFFF00"/>
                </a:solidFill>
              </a:rPr>
              <a:t>ansible_host</a:t>
            </a:r>
            <a:r>
              <a:rPr lang="en-US" dirty="0">
                <a:solidFill>
                  <a:srgbClr val="FFFF00"/>
                </a:solidFill>
              </a:rPr>
              <a:t>=192.168.1.20</a:t>
            </a:r>
          </a:p>
          <a:p>
            <a:endParaRPr lang="en-US" dirty="0">
              <a:solidFill>
                <a:srgbClr val="FFFF00"/>
              </a:solidFill>
            </a:endParaRPr>
          </a:p>
        </p:txBody>
      </p:sp>
      <p:pic>
        <p:nvPicPr>
          <p:cNvPr id="7" name="Picture 6">
            <a:extLst>
              <a:ext uri="{FF2B5EF4-FFF2-40B4-BE49-F238E27FC236}">
                <a16:creationId xmlns:a16="http://schemas.microsoft.com/office/drawing/2014/main" id="{226C54D9-EFB1-E899-3C45-214718D39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50" y="1644650"/>
            <a:ext cx="10783805" cy="2991267"/>
          </a:xfrm>
          <a:prstGeom prst="rect">
            <a:avLst/>
          </a:prstGeom>
        </p:spPr>
      </p:pic>
      <p:sp>
        <p:nvSpPr>
          <p:cNvPr id="12" name="TextBox 11">
            <a:extLst>
              <a:ext uri="{FF2B5EF4-FFF2-40B4-BE49-F238E27FC236}">
                <a16:creationId xmlns:a16="http://schemas.microsoft.com/office/drawing/2014/main" id="{A0485E56-1EA3-B153-3C7F-47E5B073C5A1}"/>
              </a:ext>
            </a:extLst>
          </p:cNvPr>
          <p:cNvSpPr txBox="1"/>
          <p:nvPr/>
        </p:nvSpPr>
        <p:spPr>
          <a:xfrm>
            <a:off x="7641260" y="5278409"/>
            <a:ext cx="9243390" cy="3416320"/>
          </a:xfrm>
          <a:prstGeom prst="rect">
            <a:avLst/>
          </a:prstGeom>
          <a:noFill/>
        </p:spPr>
        <p:txBody>
          <a:bodyPr wrap="square">
            <a:spAutoFit/>
          </a:bodyPr>
          <a:lstStyle/>
          <a:p>
            <a:r>
              <a:rPr lang="en-US" dirty="0">
                <a:solidFill>
                  <a:srgbClr val="FFFF00"/>
                </a:solidFill>
              </a:rPr>
              <a:t>all:</a:t>
            </a:r>
          </a:p>
          <a:p>
            <a:r>
              <a:rPr lang="en-US" dirty="0">
                <a:solidFill>
                  <a:srgbClr val="FFFF00"/>
                </a:solidFill>
              </a:rPr>
              <a:t>  children:</a:t>
            </a:r>
          </a:p>
          <a:p>
            <a:r>
              <a:rPr lang="en-US" dirty="0">
                <a:solidFill>
                  <a:srgbClr val="FFFF00"/>
                </a:solidFill>
              </a:rPr>
              <a:t>    web:</a:t>
            </a:r>
          </a:p>
          <a:p>
            <a:r>
              <a:rPr lang="en-US" dirty="0">
                <a:solidFill>
                  <a:srgbClr val="FFFF00"/>
                </a:solidFill>
              </a:rPr>
              <a:t>      hosts:</a:t>
            </a:r>
          </a:p>
          <a:p>
            <a:r>
              <a:rPr lang="en-US" dirty="0">
                <a:solidFill>
                  <a:srgbClr val="FFFF00"/>
                </a:solidFill>
              </a:rPr>
              <a:t>        web1:</a:t>
            </a:r>
          </a:p>
          <a:p>
            <a:r>
              <a:rPr lang="en-US" dirty="0">
                <a:solidFill>
                  <a:srgbClr val="FFFF00"/>
                </a:solidFill>
              </a:rPr>
              <a:t>          </a:t>
            </a:r>
            <a:r>
              <a:rPr lang="en-US" dirty="0" err="1">
                <a:solidFill>
                  <a:srgbClr val="FFFF00"/>
                </a:solidFill>
              </a:rPr>
              <a:t>ansible_host</a:t>
            </a:r>
            <a:r>
              <a:rPr lang="en-US" dirty="0">
                <a:solidFill>
                  <a:srgbClr val="FFFF00"/>
                </a:solidFill>
              </a:rPr>
              <a:t>: 192.168.1.10</a:t>
            </a:r>
          </a:p>
          <a:p>
            <a:r>
              <a:rPr lang="en-US" dirty="0">
                <a:solidFill>
                  <a:srgbClr val="FFFF00"/>
                </a:solidFill>
              </a:rPr>
              <a:t>        web2:</a:t>
            </a:r>
          </a:p>
          <a:p>
            <a:r>
              <a:rPr lang="en-US" dirty="0">
                <a:solidFill>
                  <a:srgbClr val="FFFF00"/>
                </a:solidFill>
              </a:rPr>
              <a:t>          </a:t>
            </a:r>
            <a:r>
              <a:rPr lang="en-US" dirty="0" err="1">
                <a:solidFill>
                  <a:srgbClr val="FFFF00"/>
                </a:solidFill>
              </a:rPr>
              <a:t>ansible_host</a:t>
            </a:r>
            <a:r>
              <a:rPr lang="en-US" dirty="0">
                <a:solidFill>
                  <a:srgbClr val="FFFF00"/>
                </a:solidFill>
              </a:rPr>
              <a:t>: 192.168.1.11</a:t>
            </a:r>
          </a:p>
          <a:p>
            <a:r>
              <a:rPr lang="en-US" dirty="0">
                <a:solidFill>
                  <a:srgbClr val="FFFF00"/>
                </a:solidFill>
              </a:rPr>
              <a:t>    </a:t>
            </a:r>
            <a:r>
              <a:rPr lang="en-US" dirty="0" err="1">
                <a:solidFill>
                  <a:srgbClr val="FFFF00"/>
                </a:solidFill>
              </a:rPr>
              <a:t>db</a:t>
            </a:r>
            <a:r>
              <a:rPr lang="en-US" dirty="0">
                <a:solidFill>
                  <a:srgbClr val="FFFF00"/>
                </a:solidFill>
              </a:rPr>
              <a:t>:</a:t>
            </a:r>
          </a:p>
          <a:p>
            <a:r>
              <a:rPr lang="en-US" dirty="0">
                <a:solidFill>
                  <a:srgbClr val="FFFF00"/>
                </a:solidFill>
              </a:rPr>
              <a:t>      hosts:</a:t>
            </a:r>
          </a:p>
          <a:p>
            <a:r>
              <a:rPr lang="en-US" dirty="0">
                <a:solidFill>
                  <a:srgbClr val="FFFF00"/>
                </a:solidFill>
              </a:rPr>
              <a:t>        db1:</a:t>
            </a:r>
          </a:p>
          <a:p>
            <a:r>
              <a:rPr lang="en-US" dirty="0">
                <a:solidFill>
                  <a:srgbClr val="FFFF00"/>
                </a:solidFill>
              </a:rPr>
              <a:t>          </a:t>
            </a:r>
            <a:r>
              <a:rPr lang="en-US" dirty="0" err="1">
                <a:solidFill>
                  <a:srgbClr val="FFFF00"/>
                </a:solidFill>
              </a:rPr>
              <a:t>ansible_host</a:t>
            </a:r>
            <a:r>
              <a:rPr lang="en-US" dirty="0">
                <a:solidFill>
                  <a:srgbClr val="FFFF00"/>
                </a:solidFill>
              </a:rPr>
              <a:t>: 192.168.1.20</a:t>
            </a:r>
          </a:p>
        </p:txBody>
      </p:sp>
    </p:spTree>
    <p:extLst>
      <p:ext uri="{BB962C8B-B14F-4D97-AF65-F5344CB8AC3E}">
        <p14:creationId xmlns:p14="http://schemas.microsoft.com/office/powerpoint/2010/main" val="93765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5563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tags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4154984"/>
          </a:xfrm>
          <a:prstGeom prst="rect">
            <a:avLst/>
          </a:prstGeom>
          <a:noFill/>
        </p:spPr>
        <p:txBody>
          <a:bodyPr wrap="square">
            <a:spAutoFit/>
          </a:bodyPr>
          <a:lstStyle/>
          <a:p>
            <a:r>
              <a:rPr lang="en-US" sz="2400" b="1" dirty="0">
                <a:solidFill>
                  <a:srgbClr val="FFFF00"/>
                </a:solidFill>
              </a:rPr>
              <a:t>What Are Tags in Ansible?</a:t>
            </a:r>
          </a:p>
          <a:p>
            <a:r>
              <a:rPr lang="en-US" sz="2400" b="1" dirty="0">
                <a:solidFill>
                  <a:srgbClr val="FFFF00"/>
                </a:solidFill>
              </a:rPr>
              <a:t>Tags</a:t>
            </a:r>
            <a:r>
              <a:rPr lang="en-US" sz="2400" dirty="0">
                <a:solidFill>
                  <a:srgbClr val="FFFF00"/>
                </a:solidFill>
              </a:rPr>
              <a:t> in Ansible let you run specific parts of a playbook instead of executing the whole thing. This is </a:t>
            </a:r>
            <a:r>
              <a:rPr lang="en-US" sz="2400" b="1" dirty="0">
                <a:solidFill>
                  <a:srgbClr val="FFFF00"/>
                </a:solidFill>
              </a:rPr>
              <a:t>very useful for testing, debugging, or selectively applying configuration</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ansible-playbook ansible-</a:t>
            </a:r>
            <a:r>
              <a:rPr lang="en-US" sz="2400" dirty="0" err="1">
                <a:solidFill>
                  <a:srgbClr val="FFFF00"/>
                </a:solidFill>
              </a:rPr>
              <a:t>apache.yaml</a:t>
            </a:r>
            <a:r>
              <a:rPr lang="en-US" sz="2400" dirty="0">
                <a:solidFill>
                  <a:srgbClr val="FFFF00"/>
                </a:solidFill>
              </a:rPr>
              <a:t> --tags install  or ansible-playbook </a:t>
            </a:r>
            <a:r>
              <a:rPr lang="en-US" sz="2400" dirty="0" err="1">
                <a:solidFill>
                  <a:srgbClr val="FFFF00"/>
                </a:solidFill>
              </a:rPr>
              <a:t>anible-apache.yaml</a:t>
            </a:r>
            <a:r>
              <a:rPr lang="en-US" sz="2400" dirty="0">
                <a:solidFill>
                  <a:srgbClr val="FFFF00"/>
                </a:solidFill>
              </a:rPr>
              <a:t> --tags "</a:t>
            </a:r>
            <a:r>
              <a:rPr lang="en-US" sz="2400" dirty="0" err="1">
                <a:solidFill>
                  <a:srgbClr val="FFFF00"/>
                </a:solidFill>
              </a:rPr>
              <a:t>config,restart</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0813687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Local Facts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3416320"/>
          </a:xfrm>
          <a:prstGeom prst="rect">
            <a:avLst/>
          </a:prstGeom>
          <a:noFill/>
        </p:spPr>
        <p:txBody>
          <a:bodyPr wrap="square">
            <a:spAutoFit/>
          </a:bodyPr>
          <a:lstStyle/>
          <a:p>
            <a:r>
              <a:rPr lang="en-US" sz="2400" dirty="0">
                <a:solidFill>
                  <a:srgbClr val="FFFF00"/>
                </a:solidFill>
              </a:rPr>
              <a:t>What is a Local Fact in </a:t>
            </a:r>
            <a:r>
              <a:rPr lang="en-US" sz="2400" dirty="0" err="1">
                <a:solidFill>
                  <a:srgbClr val="FFFF00"/>
                </a:solidFill>
              </a:rPr>
              <a:t>Ansible?Local</a:t>
            </a:r>
            <a:r>
              <a:rPr lang="en-US" sz="2400" dirty="0">
                <a:solidFill>
                  <a:srgbClr val="FFFF00"/>
                </a:solidFill>
              </a:rPr>
              <a:t> facts in Ansible are custom host-specific variables stored locally on a managed host. These facts are defined as .fact files on the host and are loaded automatically by the setup module.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t>
            </a:r>
            <a:r>
              <a:rPr lang="en-US" sz="2400" dirty="0" err="1">
                <a:solidFill>
                  <a:srgbClr val="FFFF00"/>
                </a:solidFill>
              </a:rPr>
              <a:t>etc</a:t>
            </a:r>
            <a:r>
              <a:rPr lang="en-US" sz="2400" dirty="0">
                <a:solidFill>
                  <a:srgbClr val="FFFF00"/>
                </a:solidFill>
              </a:rPr>
              <a:t>/ansible/</a:t>
            </a:r>
            <a:r>
              <a:rPr lang="en-US" sz="2400" dirty="0" err="1">
                <a:solidFill>
                  <a:srgbClr val="FFFF00"/>
                </a:solidFill>
              </a:rPr>
              <a:t>facts.d</a:t>
            </a:r>
            <a:r>
              <a:rPr lang="en-US" sz="2400" dirty="0">
                <a:solidFill>
                  <a:srgbClr val="FFFF00"/>
                </a:solidFill>
              </a:rPr>
              <a:t>/</a:t>
            </a:r>
            <a:r>
              <a:rPr lang="en-US" sz="2400" dirty="0" err="1">
                <a:solidFill>
                  <a:srgbClr val="FFFF00"/>
                </a:solidFill>
              </a:rPr>
              <a:t>example.fact</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9653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Loop</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5262979"/>
          </a:xfrm>
          <a:prstGeom prst="rect">
            <a:avLst/>
          </a:prstGeom>
          <a:noFill/>
        </p:spPr>
        <p:txBody>
          <a:bodyPr wrap="square">
            <a:spAutoFit/>
          </a:bodyPr>
          <a:lstStyle/>
          <a:p>
            <a:r>
              <a:rPr lang="en-US" sz="2400" dirty="0">
                <a:solidFill>
                  <a:srgbClr val="FFFF00"/>
                </a:solidFill>
              </a:rPr>
              <a:t>What is a loop in </a:t>
            </a:r>
            <a:r>
              <a:rPr lang="en-US" sz="2400" dirty="0" err="1">
                <a:solidFill>
                  <a:srgbClr val="FFFF00"/>
                </a:solidFill>
              </a:rPr>
              <a:t>Ansible?A</a:t>
            </a:r>
            <a:r>
              <a:rPr lang="en-US" sz="2400" dirty="0">
                <a:solidFill>
                  <a:srgbClr val="FFFF00"/>
                </a:solidFill>
              </a:rPr>
              <a:t> loop in Ansible lets you run a task multiple times, each time with a different item. It's similar to a for loop in programming.</a:t>
            </a:r>
          </a:p>
          <a:p>
            <a:endParaRPr lang="en-US" sz="2400" dirty="0">
              <a:solidFill>
                <a:srgbClr val="FFFF00"/>
              </a:solidFill>
            </a:endParaRPr>
          </a:p>
          <a:p>
            <a:r>
              <a:rPr lang="en-US" sz="2400" dirty="0">
                <a:solidFill>
                  <a:srgbClr val="FFFF00"/>
                </a:solidFill>
              </a:rPr>
              <a:t>In old version use </a:t>
            </a:r>
            <a:r>
              <a:rPr lang="en-US" sz="2400" dirty="0" err="1">
                <a:solidFill>
                  <a:srgbClr val="FFFF00"/>
                </a:solidFill>
              </a:rPr>
              <a:t>with_items</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Install multiple packages</a:t>
            </a:r>
          </a:p>
          <a:p>
            <a:r>
              <a:rPr lang="en-US" sz="2400" dirty="0">
                <a:solidFill>
                  <a:srgbClr val="FFFF00"/>
                </a:solidFill>
              </a:rPr>
              <a:t>  apt:</a:t>
            </a:r>
          </a:p>
          <a:p>
            <a:r>
              <a:rPr lang="en-US" sz="2400" dirty="0">
                <a:solidFill>
                  <a:srgbClr val="FFFF00"/>
                </a:solidFill>
              </a:rPr>
              <a:t>    name: "{{ item }}"</a:t>
            </a:r>
          </a:p>
          <a:p>
            <a:r>
              <a:rPr lang="en-US" sz="2400" dirty="0">
                <a:solidFill>
                  <a:srgbClr val="FFFF00"/>
                </a:solidFill>
              </a:rPr>
              <a:t>    state: present</a:t>
            </a:r>
          </a:p>
          <a:p>
            <a:r>
              <a:rPr lang="en-US" sz="2400" dirty="0">
                <a:solidFill>
                  <a:srgbClr val="FFFF00"/>
                </a:solidFill>
              </a:rPr>
              <a:t>  loop:</a:t>
            </a:r>
          </a:p>
          <a:p>
            <a:r>
              <a:rPr lang="en-US" sz="2400" dirty="0">
                <a:solidFill>
                  <a:srgbClr val="FFFF00"/>
                </a:solidFill>
              </a:rPr>
              <a:t>    - nginx</a:t>
            </a:r>
          </a:p>
          <a:p>
            <a:r>
              <a:rPr lang="en-US" sz="2400" dirty="0">
                <a:solidFill>
                  <a:srgbClr val="FFFF00"/>
                </a:solidFill>
              </a:rPr>
              <a:t>    - curl</a:t>
            </a:r>
          </a:p>
          <a:p>
            <a:endParaRPr lang="en-US" sz="2400" dirty="0">
              <a:solidFill>
                <a:srgbClr val="FFFF00"/>
              </a:solidFill>
            </a:endParaRPr>
          </a:p>
        </p:txBody>
      </p:sp>
    </p:spTree>
    <p:extLst>
      <p:ext uri="{BB962C8B-B14F-4D97-AF65-F5344CB8AC3E}">
        <p14:creationId xmlns:p14="http://schemas.microsoft.com/office/powerpoint/2010/main" val="132071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5262979"/>
          </a:xfrm>
          <a:prstGeom prst="rect">
            <a:avLst/>
          </a:prstGeom>
          <a:noFill/>
        </p:spPr>
        <p:txBody>
          <a:bodyPr wrap="square">
            <a:spAutoFit/>
          </a:bodyPr>
          <a:lstStyle/>
          <a:p>
            <a:r>
              <a:rPr lang="en-US" sz="2400" b="1" dirty="0">
                <a:solidFill>
                  <a:srgbClr val="FFFF00"/>
                </a:solidFill>
              </a:rPr>
              <a:t>What is a Role in Ansible?</a:t>
            </a:r>
          </a:p>
          <a:p>
            <a:r>
              <a:rPr lang="en-US" sz="2400" dirty="0">
                <a:solidFill>
                  <a:srgbClr val="FFFF00"/>
                </a:solidFill>
              </a:rPr>
              <a:t>A </a:t>
            </a:r>
            <a:r>
              <a:rPr lang="en-US" sz="2400" b="1" dirty="0">
                <a:solidFill>
                  <a:srgbClr val="FFFF00"/>
                </a:solidFill>
              </a:rPr>
              <a:t>role</a:t>
            </a:r>
            <a:r>
              <a:rPr lang="en-US" sz="2400" dirty="0">
                <a:solidFill>
                  <a:srgbClr val="FFFF00"/>
                </a:solidFill>
              </a:rPr>
              <a:t> in Ansible is a structured, reusable, and modular way to organize your </a:t>
            </a:r>
            <a:r>
              <a:rPr lang="en-US" sz="2400" b="1" dirty="0">
                <a:solidFill>
                  <a:srgbClr val="FFFF00"/>
                </a:solidFill>
              </a:rPr>
              <a:t>playbook code</a:t>
            </a:r>
            <a:r>
              <a:rPr lang="en-US" sz="2400" dirty="0">
                <a:solidFill>
                  <a:srgbClr val="FFFF00"/>
                </a:solidFill>
              </a:rPr>
              <a:t> — including tasks, variables, templates, handlers, files, and more.</a:t>
            </a:r>
          </a:p>
          <a:p>
            <a:r>
              <a:rPr lang="en-US" sz="2400" dirty="0">
                <a:solidFill>
                  <a:srgbClr val="FFFF00"/>
                </a:solidFill>
              </a:rPr>
              <a:t>Think of a </a:t>
            </a:r>
            <a:r>
              <a:rPr lang="en-US" sz="2400" b="1" dirty="0">
                <a:solidFill>
                  <a:srgbClr val="FFFF00"/>
                </a:solidFill>
              </a:rPr>
              <a:t>role</a:t>
            </a:r>
            <a:r>
              <a:rPr lang="en-US" sz="2400" dirty="0">
                <a:solidFill>
                  <a:srgbClr val="FFFF00"/>
                </a:solidFill>
              </a:rPr>
              <a:t> as a </a:t>
            </a:r>
            <a:r>
              <a:rPr lang="en-US" sz="2400" b="1" dirty="0">
                <a:solidFill>
                  <a:srgbClr val="FFFF00"/>
                </a:solidFill>
              </a:rPr>
              <a:t>mini-playbook</a:t>
            </a:r>
            <a:r>
              <a:rPr lang="en-US" sz="2400" dirty="0">
                <a:solidFill>
                  <a:srgbClr val="FFFF00"/>
                </a:solidFill>
              </a:rPr>
              <a:t> designed to perform a specific function (e.g., installing Nginx, configuring a user, setting up a database).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b="1" dirty="0">
                <a:solidFill>
                  <a:schemeClr val="accent3">
                    <a:lumMod val="40000"/>
                    <a:lumOff val="60000"/>
                  </a:schemeClr>
                </a:solidFill>
              </a:rPr>
              <a:t>Why Use Roles?</a:t>
            </a:r>
          </a:p>
          <a:p>
            <a:pPr>
              <a:buFont typeface="Arial" panose="020B0604020202020204" pitchFamily="34" charset="0"/>
              <a:buChar char="•"/>
            </a:pPr>
            <a:r>
              <a:rPr lang="en-US" sz="2400" dirty="0">
                <a:solidFill>
                  <a:schemeClr val="accent3">
                    <a:lumMod val="40000"/>
                    <a:lumOff val="60000"/>
                  </a:schemeClr>
                </a:solidFill>
              </a:rPr>
              <a:t>Better </a:t>
            </a:r>
            <a:r>
              <a:rPr lang="en-US" sz="2400" b="1" dirty="0">
                <a:solidFill>
                  <a:schemeClr val="accent3">
                    <a:lumMod val="40000"/>
                    <a:lumOff val="60000"/>
                  </a:schemeClr>
                </a:solidFill>
              </a:rPr>
              <a:t>organization</a:t>
            </a:r>
            <a:endParaRPr lang="en-US" sz="2400" dirty="0">
              <a:solidFill>
                <a:schemeClr val="accent3">
                  <a:lumMod val="40000"/>
                  <a:lumOff val="60000"/>
                </a:schemeClr>
              </a:solidFill>
            </a:endParaRPr>
          </a:p>
          <a:p>
            <a:pPr>
              <a:buFont typeface="Arial" panose="020B0604020202020204" pitchFamily="34" charset="0"/>
              <a:buChar char="•"/>
            </a:pPr>
            <a:r>
              <a:rPr lang="en-US" sz="2400" b="1" dirty="0">
                <a:solidFill>
                  <a:schemeClr val="accent3">
                    <a:lumMod val="40000"/>
                    <a:lumOff val="60000"/>
                  </a:schemeClr>
                </a:solidFill>
              </a:rPr>
              <a:t>Reusability</a:t>
            </a:r>
            <a:r>
              <a:rPr lang="en-US" sz="2400" dirty="0">
                <a:solidFill>
                  <a:schemeClr val="accent3">
                    <a:lumMod val="40000"/>
                    <a:lumOff val="60000"/>
                  </a:schemeClr>
                </a:solidFill>
              </a:rPr>
              <a:t> across projects</a:t>
            </a:r>
          </a:p>
          <a:p>
            <a:pPr>
              <a:buFont typeface="Arial" panose="020B0604020202020204" pitchFamily="34" charset="0"/>
              <a:buChar char="•"/>
            </a:pPr>
            <a:r>
              <a:rPr lang="en-US" sz="2400" dirty="0">
                <a:solidFill>
                  <a:schemeClr val="accent3">
                    <a:lumMod val="40000"/>
                    <a:lumOff val="60000"/>
                  </a:schemeClr>
                </a:solidFill>
              </a:rPr>
              <a:t>Easier to </a:t>
            </a:r>
            <a:r>
              <a:rPr lang="en-US" sz="2400" b="1" dirty="0">
                <a:solidFill>
                  <a:schemeClr val="accent3">
                    <a:lumMod val="40000"/>
                    <a:lumOff val="60000"/>
                  </a:schemeClr>
                </a:solidFill>
              </a:rPr>
              <a:t>test</a:t>
            </a:r>
            <a:r>
              <a:rPr lang="en-US" sz="2400" dirty="0">
                <a:solidFill>
                  <a:schemeClr val="accent3">
                    <a:lumMod val="40000"/>
                    <a:lumOff val="60000"/>
                  </a:schemeClr>
                </a:solidFill>
              </a:rPr>
              <a:t> and </a:t>
            </a:r>
            <a:r>
              <a:rPr lang="en-US" sz="2400" b="1" dirty="0">
                <a:solidFill>
                  <a:schemeClr val="accent3">
                    <a:lumMod val="40000"/>
                    <a:lumOff val="60000"/>
                  </a:schemeClr>
                </a:solidFill>
              </a:rPr>
              <a:t>maintain</a:t>
            </a:r>
            <a:endParaRPr lang="en-US" sz="2400" dirty="0">
              <a:solidFill>
                <a:schemeClr val="accent3">
                  <a:lumMod val="40000"/>
                  <a:lumOff val="60000"/>
                </a:schemeClr>
              </a:solidFill>
            </a:endParaRPr>
          </a:p>
          <a:p>
            <a:pPr>
              <a:buFont typeface="Arial" panose="020B0604020202020204" pitchFamily="34" charset="0"/>
              <a:buChar char="•"/>
            </a:pPr>
            <a:r>
              <a:rPr lang="en-US" sz="2400" dirty="0">
                <a:solidFill>
                  <a:schemeClr val="accent3">
                    <a:lumMod val="40000"/>
                    <a:lumOff val="60000"/>
                  </a:schemeClr>
                </a:solidFill>
              </a:rPr>
              <a:t>Cleaner and more </a:t>
            </a:r>
            <a:r>
              <a:rPr lang="en-US" sz="2400" b="1" dirty="0">
                <a:solidFill>
                  <a:schemeClr val="accent3">
                    <a:lumMod val="40000"/>
                    <a:lumOff val="60000"/>
                  </a:schemeClr>
                </a:solidFill>
              </a:rPr>
              <a:t>readable</a:t>
            </a:r>
            <a:r>
              <a:rPr lang="en-US" sz="2400" dirty="0">
                <a:solidFill>
                  <a:schemeClr val="accent3">
                    <a:lumMod val="40000"/>
                    <a:lumOff val="60000"/>
                  </a:schemeClr>
                </a:solidFill>
              </a:rPr>
              <a:t> playbooks</a:t>
            </a:r>
          </a:p>
          <a:p>
            <a:endParaRPr lang="en-US" sz="2400" dirty="0">
              <a:solidFill>
                <a:srgbClr val="FFFF00"/>
              </a:solidFill>
            </a:endParaRPr>
          </a:p>
        </p:txBody>
      </p:sp>
    </p:spTree>
    <p:extLst>
      <p:ext uri="{BB962C8B-B14F-4D97-AF65-F5344CB8AC3E}">
        <p14:creationId xmlns:p14="http://schemas.microsoft.com/office/powerpoint/2010/main" val="2963292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6740307"/>
          </a:xfrm>
          <a:prstGeom prst="rect">
            <a:avLst/>
          </a:prstGeom>
          <a:noFill/>
        </p:spPr>
        <p:txBody>
          <a:bodyPr wrap="square">
            <a:spAutoFit/>
          </a:bodyPr>
          <a:lstStyle/>
          <a:p>
            <a:r>
              <a:rPr lang="en-US" sz="2400" b="1" dirty="0">
                <a:solidFill>
                  <a:srgbClr val="FFFF00"/>
                </a:solidFill>
              </a:rPr>
              <a:t>roles/</a:t>
            </a:r>
          </a:p>
          <a:p>
            <a:r>
              <a:rPr lang="en-US" sz="2400" b="1" dirty="0">
                <a:solidFill>
                  <a:srgbClr val="FFFF00"/>
                </a:solidFill>
              </a:rPr>
              <a:t>└── nginx/</a:t>
            </a:r>
          </a:p>
          <a:p>
            <a:r>
              <a:rPr lang="en-US" sz="2400" b="1" dirty="0">
                <a:solidFill>
                  <a:srgbClr val="FFFF00"/>
                </a:solidFill>
              </a:rPr>
              <a:t>    ├── tasks/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handlers/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templates/</a:t>
            </a:r>
          </a:p>
          <a:p>
            <a:r>
              <a:rPr lang="en-US" sz="2400" b="1" dirty="0">
                <a:solidFill>
                  <a:srgbClr val="FFFF00"/>
                </a:solidFill>
              </a:rPr>
              <a:t>    │   └── nginx.conf.j2</a:t>
            </a:r>
          </a:p>
          <a:p>
            <a:r>
              <a:rPr lang="en-US" sz="2400" b="1" dirty="0">
                <a:solidFill>
                  <a:srgbClr val="FFFF00"/>
                </a:solidFill>
              </a:rPr>
              <a:t>    ├── files/</a:t>
            </a:r>
          </a:p>
          <a:p>
            <a:r>
              <a:rPr lang="en-US" sz="2400" b="1" dirty="0">
                <a:solidFill>
                  <a:srgbClr val="FFFF00"/>
                </a:solidFill>
              </a:rPr>
              <a:t>    │   └── custom-index.html</a:t>
            </a:r>
          </a:p>
          <a:p>
            <a:r>
              <a:rPr lang="en-US" sz="2400" b="1" dirty="0">
                <a:solidFill>
                  <a:srgbClr val="FFFF00"/>
                </a:solidFill>
              </a:rPr>
              <a:t>    ├── vars/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defaults/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meta/</a:t>
            </a:r>
          </a:p>
          <a:p>
            <a:r>
              <a:rPr lang="en-US" sz="2400" b="1" dirty="0">
                <a:solidFill>
                  <a:srgbClr val="FFFF00"/>
                </a:solidFill>
              </a:rPr>
              <a:t>        └── </a:t>
            </a:r>
            <a:r>
              <a:rPr lang="en-US" sz="2400" b="1" dirty="0" err="1">
                <a:solidFill>
                  <a:srgbClr val="FFFF00"/>
                </a:solidFill>
              </a:rPr>
              <a:t>main.yml</a:t>
            </a:r>
            <a:endParaRPr lang="en-US" sz="2400" b="1" dirty="0">
              <a:solidFill>
                <a:srgbClr val="FFFF00"/>
              </a:solidFill>
            </a:endParaRPr>
          </a:p>
          <a:p>
            <a:endParaRPr lang="en-US" sz="2400" dirty="0">
              <a:solidFill>
                <a:srgbClr val="FFFF00"/>
              </a:solidFill>
            </a:endParaRPr>
          </a:p>
          <a:p>
            <a:r>
              <a:rPr lang="en-US" sz="2400" dirty="0">
                <a:solidFill>
                  <a:srgbClr val="FFFF00"/>
                </a:solidFill>
              </a:rPr>
              <a:t>ansible-galaxy </a:t>
            </a:r>
            <a:r>
              <a:rPr lang="en-US" sz="2400" dirty="0" err="1">
                <a:solidFill>
                  <a:srgbClr val="FFFF00"/>
                </a:solidFill>
              </a:rPr>
              <a:t>init</a:t>
            </a:r>
            <a:r>
              <a:rPr lang="en-US" sz="2400" dirty="0">
                <a:solidFill>
                  <a:srgbClr val="FFFF00"/>
                </a:solidFill>
              </a:rPr>
              <a:t> nginx</a:t>
            </a:r>
          </a:p>
        </p:txBody>
      </p:sp>
    </p:spTree>
    <p:extLst>
      <p:ext uri="{BB962C8B-B14F-4D97-AF65-F5344CB8AC3E}">
        <p14:creationId xmlns:p14="http://schemas.microsoft.com/office/powerpoint/2010/main" val="2017631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Handler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524315"/>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 </a:t>
            </a:r>
            <a:r>
              <a:rPr lang="en-US" sz="2400" b="1" dirty="0">
                <a:solidFill>
                  <a:srgbClr val="FFFF00"/>
                </a:solidFill>
              </a:rPr>
              <a:t>handler</a:t>
            </a:r>
            <a:r>
              <a:rPr lang="en-US" sz="2400" dirty="0">
                <a:solidFill>
                  <a:srgbClr val="FFFF00"/>
                </a:solidFill>
              </a:rPr>
              <a:t> is a special type of task that </a:t>
            </a:r>
            <a:r>
              <a:rPr lang="en-US" sz="2400" b="1" dirty="0">
                <a:solidFill>
                  <a:srgbClr val="FFFF00"/>
                </a:solidFill>
              </a:rPr>
              <a:t>only runs when notified</a:t>
            </a:r>
            <a:r>
              <a:rPr lang="en-US" sz="2400" dirty="0">
                <a:solidFill>
                  <a:srgbClr val="FFFF00"/>
                </a:solidFill>
              </a:rPr>
              <a:t> by another task. Handlers are typically used to perform actions that should only happen if something changes — like </a:t>
            </a:r>
            <a:r>
              <a:rPr lang="en-US" sz="2400" b="1" dirty="0">
                <a:solidFill>
                  <a:srgbClr val="FFFF00"/>
                </a:solidFill>
              </a:rPr>
              <a:t>restarting a service after a configuration file is updated</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chemeClr val="accent2">
                    <a:lumMod val="75000"/>
                  </a:schemeClr>
                </a:solidFill>
              </a:rPr>
              <a:t>Notice: if first task before exec for example nginx install handlers not </a:t>
            </a:r>
            <a:r>
              <a:rPr lang="en-US" sz="2400" dirty="0">
                <a:solidFill>
                  <a:schemeClr val="accent2"/>
                </a:solidFill>
              </a:rPr>
              <a:t>work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77278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AWX VS Tower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6" name="Table 5">
            <a:extLst>
              <a:ext uri="{FF2B5EF4-FFF2-40B4-BE49-F238E27FC236}">
                <a16:creationId xmlns:a16="http://schemas.microsoft.com/office/drawing/2014/main" id="{D4A67595-C558-6ED4-9483-82DE0B1A9903}"/>
              </a:ext>
            </a:extLst>
          </p:cNvPr>
          <p:cNvGraphicFramePr>
            <a:graphicFrameLocks noGrp="1"/>
          </p:cNvGraphicFramePr>
          <p:nvPr>
            <p:extLst>
              <p:ext uri="{D42A27DB-BD31-4B8C-83A1-F6EECF244321}">
                <p14:modId xmlns:p14="http://schemas.microsoft.com/office/powerpoint/2010/main" val="3187415834"/>
              </p:ext>
            </p:extLst>
          </p:nvPr>
        </p:nvGraphicFramePr>
        <p:xfrm>
          <a:off x="714374" y="1339850"/>
          <a:ext cx="16471899" cy="6020115"/>
        </p:xfrm>
        <a:graphic>
          <a:graphicData uri="http://schemas.openxmlformats.org/drawingml/2006/table">
            <a:tbl>
              <a:tblPr/>
              <a:tblGrid>
                <a:gridCol w="5490633">
                  <a:extLst>
                    <a:ext uri="{9D8B030D-6E8A-4147-A177-3AD203B41FA5}">
                      <a16:colId xmlns:a16="http://schemas.microsoft.com/office/drawing/2014/main" val="1426404550"/>
                    </a:ext>
                  </a:extLst>
                </a:gridCol>
                <a:gridCol w="5490633">
                  <a:extLst>
                    <a:ext uri="{9D8B030D-6E8A-4147-A177-3AD203B41FA5}">
                      <a16:colId xmlns:a16="http://schemas.microsoft.com/office/drawing/2014/main" val="1217336528"/>
                    </a:ext>
                  </a:extLst>
                </a:gridCol>
                <a:gridCol w="5490633">
                  <a:extLst>
                    <a:ext uri="{9D8B030D-6E8A-4147-A177-3AD203B41FA5}">
                      <a16:colId xmlns:a16="http://schemas.microsoft.com/office/drawing/2014/main" val="3536609208"/>
                    </a:ext>
                  </a:extLst>
                </a:gridCol>
              </a:tblGrid>
              <a:tr h="512350">
                <a:tc>
                  <a:txBody>
                    <a:bodyPr/>
                    <a:lstStyle/>
                    <a:p>
                      <a:r>
                        <a:rPr lang="en-US"/>
                        <a:t>Feature</a:t>
                      </a:r>
                    </a:p>
                  </a:txBody>
                  <a:tcPr anchor="ctr">
                    <a:lnL>
                      <a:noFill/>
                    </a:lnL>
                    <a:lnR>
                      <a:noFill/>
                    </a:lnR>
                    <a:lnT>
                      <a:noFill/>
                    </a:lnT>
                    <a:lnB>
                      <a:noFill/>
                    </a:lnB>
                    <a:solidFill>
                      <a:schemeClr val="tx2">
                        <a:lumMod val="20000"/>
                        <a:lumOff val="80000"/>
                      </a:schemeClr>
                    </a:solidFill>
                  </a:tcPr>
                </a:tc>
                <a:tc>
                  <a:txBody>
                    <a:bodyPr/>
                    <a:lstStyle/>
                    <a:p>
                      <a:r>
                        <a:rPr lang="en-US" dirty="0"/>
                        <a:t>AWX</a:t>
                      </a:r>
                    </a:p>
                  </a:txBody>
                  <a:tcPr anchor="ctr">
                    <a:lnL>
                      <a:noFill/>
                    </a:lnL>
                    <a:lnR>
                      <a:noFill/>
                    </a:lnR>
                    <a:lnT>
                      <a:noFill/>
                    </a:lnT>
                    <a:lnB>
                      <a:noFill/>
                    </a:lnB>
                    <a:solidFill>
                      <a:schemeClr val="tx2">
                        <a:lumMod val="20000"/>
                        <a:lumOff val="80000"/>
                      </a:schemeClr>
                    </a:solidFill>
                  </a:tcPr>
                </a:tc>
                <a:tc>
                  <a:txBody>
                    <a:bodyPr/>
                    <a:lstStyle/>
                    <a:p>
                      <a:r>
                        <a:rPr lang="en-US"/>
                        <a:t>Ansible Tower</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7706716"/>
                  </a:ext>
                </a:extLst>
              </a:tr>
              <a:tr h="512350">
                <a:tc>
                  <a:txBody>
                    <a:bodyPr/>
                    <a:lstStyle/>
                    <a:p>
                      <a:r>
                        <a:rPr lang="en-US" b="1"/>
                        <a:t>What is it?</a:t>
                      </a:r>
                      <a:endParaRPr lang="en-US"/>
                    </a:p>
                  </a:txBody>
                  <a:tcPr anchor="ctr">
                    <a:lnL>
                      <a:noFill/>
                    </a:lnL>
                    <a:lnR>
                      <a:noFill/>
                    </a:lnR>
                    <a:lnT>
                      <a:noFill/>
                    </a:lnT>
                    <a:lnB>
                      <a:noFill/>
                    </a:lnB>
                    <a:solidFill>
                      <a:schemeClr val="tx2">
                        <a:lumMod val="20000"/>
                        <a:lumOff val="80000"/>
                      </a:schemeClr>
                    </a:solidFill>
                  </a:tcPr>
                </a:tc>
                <a:tc>
                  <a:txBody>
                    <a:bodyPr/>
                    <a:lstStyle/>
                    <a:p>
                      <a:r>
                        <a:rPr lang="en-US"/>
                        <a:t>Open Source and free project by Red Hat.</a:t>
                      </a:r>
                    </a:p>
                  </a:txBody>
                  <a:tcPr anchor="ctr">
                    <a:lnL>
                      <a:noFill/>
                    </a:lnL>
                    <a:lnR>
                      <a:noFill/>
                    </a:lnR>
                    <a:lnT>
                      <a:noFill/>
                    </a:lnT>
                    <a:lnB>
                      <a:noFill/>
                    </a:lnB>
                    <a:solidFill>
                      <a:schemeClr val="tx2">
                        <a:lumMod val="20000"/>
                        <a:lumOff val="80000"/>
                      </a:schemeClr>
                    </a:solidFill>
                  </a:tcPr>
                </a:tc>
                <a:tc>
                  <a:txBody>
                    <a:bodyPr/>
                    <a:lstStyle/>
                    <a:p>
                      <a:r>
                        <a:rPr lang="en-US"/>
                        <a:t>Commercial, paid product by Red Hat based on AWX.</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41794881"/>
                  </a:ext>
                </a:extLst>
              </a:tr>
              <a:tr h="896613">
                <a:tc>
                  <a:txBody>
                    <a:bodyPr/>
                    <a:lstStyle/>
                    <a:p>
                      <a:r>
                        <a:rPr lang="en-US" b="1"/>
                        <a:t>User Interface</a:t>
                      </a:r>
                      <a:endParaRPr lang="en-US"/>
                    </a:p>
                  </a:txBody>
                  <a:tcPr anchor="ctr">
                    <a:lnL>
                      <a:noFill/>
                    </a:lnL>
                    <a:lnR>
                      <a:noFill/>
                    </a:lnR>
                    <a:lnT>
                      <a:noFill/>
                    </a:lnT>
                    <a:lnB>
                      <a:noFill/>
                    </a:lnB>
                    <a:solidFill>
                      <a:schemeClr val="tx2">
                        <a:lumMod val="20000"/>
                        <a:lumOff val="80000"/>
                      </a:schemeClr>
                    </a:solidFill>
                  </a:tcPr>
                </a:tc>
                <a:tc>
                  <a:txBody>
                    <a:bodyPr/>
                    <a:lstStyle/>
                    <a:p>
                      <a:r>
                        <a:rPr lang="en-US"/>
                        <a:t>Web UI and API to manage playbooks and jobs.</a:t>
                      </a:r>
                    </a:p>
                  </a:txBody>
                  <a:tcPr anchor="ctr">
                    <a:lnL>
                      <a:noFill/>
                    </a:lnL>
                    <a:lnR>
                      <a:noFill/>
                    </a:lnR>
                    <a:lnT>
                      <a:noFill/>
                    </a:lnT>
                    <a:lnB>
                      <a:noFill/>
                    </a:lnB>
                    <a:solidFill>
                      <a:schemeClr val="tx2">
                        <a:lumMod val="20000"/>
                        <a:lumOff val="80000"/>
                      </a:schemeClr>
                    </a:solidFill>
                  </a:tcPr>
                </a:tc>
                <a:tc>
                  <a:txBody>
                    <a:bodyPr/>
                    <a:lstStyle/>
                    <a:p>
                      <a:r>
                        <a:rPr lang="en-US"/>
                        <a:t>Web UI and API with enhanced enterprise features and better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12962765"/>
                  </a:ext>
                </a:extLst>
              </a:tr>
              <a:tr h="512350">
                <a:tc>
                  <a:txBody>
                    <a:bodyPr/>
                    <a:lstStyle/>
                    <a:p>
                      <a:r>
                        <a:rPr lang="en-US" b="1"/>
                        <a:t>Support</a:t>
                      </a:r>
                      <a:endParaRPr lang="en-US"/>
                    </a:p>
                  </a:txBody>
                  <a:tcPr anchor="ctr">
                    <a:lnL>
                      <a:noFill/>
                    </a:lnL>
                    <a:lnR>
                      <a:noFill/>
                    </a:lnR>
                    <a:lnT>
                      <a:noFill/>
                    </a:lnT>
                    <a:lnB>
                      <a:noFill/>
                    </a:lnB>
                    <a:solidFill>
                      <a:schemeClr val="tx2">
                        <a:lumMod val="20000"/>
                        <a:lumOff val="80000"/>
                      </a:schemeClr>
                    </a:solidFill>
                  </a:tcPr>
                </a:tc>
                <a:tc>
                  <a:txBody>
                    <a:bodyPr/>
                    <a:lstStyle/>
                    <a:p>
                      <a:r>
                        <a:rPr lang="en-US"/>
                        <a:t>Community support only.</a:t>
                      </a:r>
                    </a:p>
                  </a:txBody>
                  <a:tcPr anchor="ctr">
                    <a:lnL>
                      <a:noFill/>
                    </a:lnL>
                    <a:lnR>
                      <a:noFill/>
                    </a:lnR>
                    <a:lnT>
                      <a:noFill/>
                    </a:lnT>
                    <a:lnB>
                      <a:noFill/>
                    </a:lnB>
                    <a:solidFill>
                      <a:schemeClr val="tx2">
                        <a:lumMod val="20000"/>
                        <a:lumOff val="80000"/>
                      </a:schemeClr>
                    </a:solidFill>
                  </a:tcPr>
                </a:tc>
                <a:tc>
                  <a:txBody>
                    <a:bodyPr/>
                    <a:lstStyle/>
                    <a:p>
                      <a:r>
                        <a:rPr lang="en-US"/>
                        <a:t>Official Red Hat support with SLAs.</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39154455"/>
                  </a:ext>
                </a:extLst>
              </a:tr>
              <a:tr h="1280876">
                <a:tc>
                  <a:txBody>
                    <a:bodyPr/>
                    <a:lstStyle/>
                    <a:p>
                      <a:r>
                        <a:rPr lang="en-US" b="1"/>
                        <a:t>Features</a:t>
                      </a:r>
                      <a:endParaRPr lang="en-US"/>
                    </a:p>
                  </a:txBody>
                  <a:tcPr anchor="ctr">
                    <a:lnL>
                      <a:noFill/>
                    </a:lnL>
                    <a:lnR>
                      <a:noFill/>
                    </a:lnR>
                    <a:lnT>
                      <a:noFill/>
                    </a:lnT>
                    <a:lnB>
                      <a:noFill/>
                    </a:lnB>
                    <a:solidFill>
                      <a:schemeClr val="tx2">
                        <a:lumMod val="20000"/>
                        <a:lumOff val="80000"/>
                      </a:schemeClr>
                    </a:solidFill>
                  </a:tcPr>
                </a:tc>
                <a:tc>
                  <a:txBody>
                    <a:bodyPr/>
                    <a:lstStyle/>
                    <a:p>
                      <a:r>
                        <a:rPr lang="en-US"/>
                        <a:t>Provides most core Tower features but has limitations in scale and enterprise capabilities.</a:t>
                      </a:r>
                    </a:p>
                  </a:txBody>
                  <a:tcPr anchor="ctr">
                    <a:lnL>
                      <a:noFill/>
                    </a:lnL>
                    <a:lnR>
                      <a:noFill/>
                    </a:lnR>
                    <a:lnT>
                      <a:noFill/>
                    </a:lnT>
                    <a:lnB>
                      <a:noFill/>
                    </a:lnB>
                    <a:solidFill>
                      <a:schemeClr val="tx2">
                        <a:lumMod val="20000"/>
                        <a:lumOff val="80000"/>
                      </a:schemeClr>
                    </a:solidFill>
                  </a:tcPr>
                </a:tc>
                <a:tc>
                  <a:txBody>
                    <a:bodyPr/>
                    <a:lstStyle/>
                    <a:p>
                      <a:r>
                        <a:rPr lang="en-US"/>
                        <a:t>Full enterprise capabilities like advanced RBAC, multi-tenancy, detailed reporting, LDAP/AD integration, multi-environment support, etc.</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42766257"/>
                  </a:ext>
                </a:extLst>
              </a:tr>
              <a:tr h="896613">
                <a:tc>
                  <a:txBody>
                    <a:bodyPr/>
                    <a:lstStyle/>
                    <a:p>
                      <a:r>
                        <a:rPr lang="en-US" b="1"/>
                        <a:t>Deployment</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installed on Docker or Kubernetes containers, managed by yourself.</a:t>
                      </a:r>
                    </a:p>
                  </a:txBody>
                  <a:tcPr anchor="ctr">
                    <a:lnL>
                      <a:noFill/>
                    </a:lnL>
                    <a:lnR>
                      <a:noFill/>
                    </a:lnR>
                    <a:lnT>
                      <a:noFill/>
                    </a:lnT>
                    <a:lnB>
                      <a:noFill/>
                    </a:lnB>
                    <a:solidFill>
                      <a:schemeClr val="tx2">
                        <a:lumMod val="20000"/>
                        <a:lumOff val="80000"/>
                      </a:schemeClr>
                    </a:solidFill>
                  </a:tcPr>
                </a:tc>
                <a:tc>
                  <a:txBody>
                    <a:bodyPr/>
                    <a:lstStyle/>
                    <a:p>
                      <a:r>
                        <a:rPr lang="en-US"/>
                        <a:t>Available as a managed service or enterprise installation with full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26841544"/>
                  </a:ext>
                </a:extLst>
              </a:tr>
              <a:tr h="512350">
                <a:tc>
                  <a:txBody>
                    <a:bodyPr/>
                    <a:lstStyle/>
                    <a:p>
                      <a:r>
                        <a:rPr lang="en-US" b="1"/>
                        <a:t>Updates</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manual updates managed by your IT team.</a:t>
                      </a:r>
                    </a:p>
                  </a:txBody>
                  <a:tcPr anchor="ctr">
                    <a:lnL>
                      <a:noFill/>
                    </a:lnL>
                    <a:lnR>
                      <a:noFill/>
                    </a:lnR>
                    <a:lnT>
                      <a:noFill/>
                    </a:lnT>
                    <a:lnB>
                      <a:noFill/>
                    </a:lnB>
                    <a:solidFill>
                      <a:schemeClr val="tx2">
                        <a:lumMod val="20000"/>
                        <a:lumOff val="80000"/>
                      </a:schemeClr>
                    </a:solidFill>
                  </a:tcPr>
                </a:tc>
                <a:tc>
                  <a:txBody>
                    <a:bodyPr/>
                    <a:lstStyle/>
                    <a:p>
                      <a:r>
                        <a:rPr lang="en-US"/>
                        <a:t>Regular updates and maintenance by Red Hat.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61676306"/>
                  </a:ext>
                </a:extLst>
              </a:tr>
              <a:tr h="896613">
                <a:tc>
                  <a:txBody>
                    <a:bodyPr/>
                    <a:lstStyle/>
                    <a:p>
                      <a:r>
                        <a:rPr lang="en-US" b="1"/>
                        <a:t>Suitable for?</a:t>
                      </a:r>
                      <a:endParaRPr lang="en-US"/>
                    </a:p>
                  </a:txBody>
                  <a:tcPr anchor="ctr">
                    <a:lnL>
                      <a:noFill/>
                    </a:lnL>
                    <a:lnR>
                      <a:noFill/>
                    </a:lnR>
                    <a:lnT>
                      <a:noFill/>
                    </a:lnT>
                    <a:lnB>
                      <a:noFill/>
                    </a:lnB>
                    <a:solidFill>
                      <a:schemeClr val="tx2">
                        <a:lumMod val="20000"/>
                        <a:lumOff val="80000"/>
                      </a:schemeClr>
                    </a:solidFill>
                  </a:tcPr>
                </a:tc>
                <a:tc>
                  <a:txBody>
                    <a:bodyPr/>
                    <a:lstStyle/>
                    <a:p>
                      <a:r>
                        <a:rPr lang="en-US"/>
                        <a:t>Individuals or small teams with limited budget needing basic management.</a:t>
                      </a:r>
                    </a:p>
                  </a:txBody>
                  <a:tcPr anchor="ctr">
                    <a:lnL>
                      <a:noFill/>
                    </a:lnL>
                    <a:lnR>
                      <a:noFill/>
                    </a:lnR>
                    <a:lnT>
                      <a:noFill/>
                    </a:lnT>
                    <a:lnB>
                      <a:noFill/>
                    </a:lnB>
                    <a:solidFill>
                      <a:schemeClr val="tx2">
                        <a:lumMod val="20000"/>
                        <a:lumOff val="80000"/>
                      </a:schemeClr>
                    </a:solidFill>
                  </a:tcPr>
                </a:tc>
                <a:tc>
                  <a:txBody>
                    <a:bodyPr/>
                    <a:lstStyle/>
                    <a:p>
                      <a:r>
                        <a:rPr lang="en-US" dirty="0"/>
                        <a:t>Large organizations with complex needs and requirement for official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32878039"/>
                  </a:ext>
                </a:extLst>
              </a:tr>
            </a:tbl>
          </a:graphicData>
        </a:graphic>
      </p:graphicFrame>
      <p:pic>
        <p:nvPicPr>
          <p:cNvPr id="11" name="Picture 10">
            <a:extLst>
              <a:ext uri="{FF2B5EF4-FFF2-40B4-BE49-F238E27FC236}">
                <a16:creationId xmlns:a16="http://schemas.microsoft.com/office/drawing/2014/main" id="{AE02D5D3-7C0B-4212-DAFF-2832BF9E3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6350" y="7397783"/>
            <a:ext cx="4572000" cy="2171668"/>
          </a:xfrm>
          <a:prstGeom prst="rect">
            <a:avLst/>
          </a:prstGeom>
        </p:spPr>
      </p:pic>
      <p:pic>
        <p:nvPicPr>
          <p:cNvPr id="13" name="Picture 12">
            <a:extLst>
              <a:ext uri="{FF2B5EF4-FFF2-40B4-BE49-F238E27FC236}">
                <a16:creationId xmlns:a16="http://schemas.microsoft.com/office/drawing/2014/main" id="{EBFBEB3C-E8BB-0807-902D-51773739E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550" y="7397783"/>
            <a:ext cx="3889171" cy="2046327"/>
          </a:xfrm>
          <a:prstGeom prst="rect">
            <a:avLst/>
          </a:prstGeom>
        </p:spPr>
      </p:pic>
    </p:spTree>
    <p:extLst>
      <p:ext uri="{BB962C8B-B14F-4D97-AF65-F5344CB8AC3E}">
        <p14:creationId xmlns:p14="http://schemas.microsoft.com/office/powerpoint/2010/main" val="1969995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Install </a:t>
            </a:r>
            <a:r>
              <a:rPr lang="en-US" sz="4800" dirty="0" err="1"/>
              <a:t>awx</a:t>
            </a:r>
            <a:r>
              <a:rPr lang="en-US" sz="4800" dirty="0"/>
              <a:t> with docker-compose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5632311"/>
          </a:xfrm>
          <a:prstGeom prst="rect">
            <a:avLst/>
          </a:prstGeom>
          <a:noFill/>
        </p:spPr>
        <p:txBody>
          <a:bodyPr wrap="square">
            <a:spAutoFit/>
          </a:bodyPr>
          <a:lstStyle/>
          <a:p>
            <a:r>
              <a:rPr lang="da-DK" sz="2400" dirty="0">
                <a:solidFill>
                  <a:srgbClr val="FFFF00"/>
                </a:solidFill>
              </a:rPr>
              <a:t>wget https://github.com/ansible/awx/archive/17.1.0.zip</a:t>
            </a:r>
            <a:endParaRPr lang="en-US" sz="2400" dirty="0">
              <a:solidFill>
                <a:srgbClr val="FFFF00"/>
              </a:solidFill>
            </a:endParaRPr>
          </a:p>
          <a:p>
            <a:endParaRPr lang="en-US" sz="2400" dirty="0">
              <a:solidFill>
                <a:srgbClr val="FFFF00"/>
              </a:solidFill>
            </a:endParaRPr>
          </a:p>
          <a:p>
            <a:r>
              <a:rPr lang="en-US" sz="2400" dirty="0">
                <a:solidFill>
                  <a:srgbClr val="FFFF00"/>
                </a:solidFill>
              </a:rPr>
              <a:t>unzip 17.1.0.zip</a:t>
            </a:r>
          </a:p>
          <a:p>
            <a:endParaRPr lang="en-US" sz="2400" dirty="0">
              <a:solidFill>
                <a:srgbClr val="FFFF00"/>
              </a:solidFill>
            </a:endParaRPr>
          </a:p>
          <a:p>
            <a:r>
              <a:rPr lang="pt-BR" sz="2400" dirty="0">
                <a:solidFill>
                  <a:srgbClr val="FFFF00"/>
                </a:solidFill>
              </a:rPr>
              <a:t>pwgen -N 1 -s 40</a:t>
            </a:r>
          </a:p>
          <a:p>
            <a:endParaRPr lang="pt-BR" sz="2400" dirty="0">
              <a:solidFill>
                <a:srgbClr val="FFFF00"/>
              </a:solidFill>
            </a:endParaRPr>
          </a:p>
          <a:p>
            <a:r>
              <a:rPr lang="pt-BR" sz="2400" dirty="0">
                <a:solidFill>
                  <a:srgbClr val="FFFF00"/>
                </a:solidFill>
              </a:rPr>
              <a:t>Cd installer   Edit iventory with your new user and pass and secret key</a:t>
            </a:r>
            <a:endParaRPr lang="en-US" sz="2400" dirty="0">
              <a:solidFill>
                <a:srgbClr val="FFFF00"/>
              </a:solidFill>
            </a:endParaRPr>
          </a:p>
          <a:p>
            <a:r>
              <a:rPr lang="pt-BR" sz="2400" dirty="0">
                <a:solidFill>
                  <a:srgbClr val="FFFF00"/>
                </a:solidFill>
              </a:rPr>
              <a:t> admin_user=admin</a:t>
            </a:r>
          </a:p>
          <a:p>
            <a:r>
              <a:rPr lang="pt-BR" sz="2400" dirty="0">
                <a:solidFill>
                  <a:srgbClr val="FFFF00"/>
                </a:solidFill>
              </a:rPr>
              <a:t>admin_password=yourpassword</a:t>
            </a:r>
          </a:p>
          <a:p>
            <a:r>
              <a:rPr lang="pt-BR" sz="2400" dirty="0">
                <a:solidFill>
                  <a:srgbClr val="FFFF00"/>
                </a:solidFill>
              </a:rPr>
              <a:t>secret_key=from pgen</a:t>
            </a:r>
          </a:p>
          <a:p>
            <a:endParaRPr lang="pt-BR" sz="2400" dirty="0">
              <a:solidFill>
                <a:srgbClr val="FFFF00"/>
              </a:solidFill>
            </a:endParaRPr>
          </a:p>
          <a:p>
            <a:endParaRPr lang="pt-BR" sz="2400" dirty="0">
              <a:solidFill>
                <a:srgbClr val="FFFF00"/>
              </a:solidFill>
            </a:endParaRPr>
          </a:p>
          <a:p>
            <a:r>
              <a:rPr lang="en-US" sz="2400" dirty="0">
                <a:solidFill>
                  <a:srgbClr val="FFFF00"/>
                </a:solidFill>
              </a:rPr>
              <a:t>ansible-playbook -</a:t>
            </a:r>
            <a:r>
              <a:rPr lang="en-US" sz="2400" dirty="0" err="1">
                <a:solidFill>
                  <a:srgbClr val="FFFF00"/>
                </a:solidFill>
              </a:rPr>
              <a:t>i</a:t>
            </a:r>
            <a:r>
              <a:rPr lang="en-US" sz="2400" dirty="0">
                <a:solidFill>
                  <a:srgbClr val="FFFF00"/>
                </a:solidFill>
              </a:rPr>
              <a:t> inventory </a:t>
            </a:r>
            <a:r>
              <a:rPr lang="en-US" sz="2400" dirty="0" err="1">
                <a:solidFill>
                  <a:srgbClr val="FFFF00"/>
                </a:solidFill>
              </a:rPr>
              <a:t>install.yml</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440168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Poll and async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8217634"/>
          </a:xfrm>
          <a:prstGeom prst="rect">
            <a:avLst/>
          </a:prstGeom>
          <a:noFill/>
        </p:spPr>
        <p:txBody>
          <a:bodyPr wrap="square">
            <a:spAutoFit/>
          </a:bodyPr>
          <a:lstStyle/>
          <a:p>
            <a:r>
              <a:rPr lang="en-US" sz="2400" dirty="0">
                <a:solidFill>
                  <a:srgbClr val="FFFF00"/>
                </a:solidFill>
              </a:rPr>
              <a:t>What does poll mean in </a:t>
            </a:r>
            <a:r>
              <a:rPr lang="en-US" sz="2400" dirty="0" err="1">
                <a:solidFill>
                  <a:srgbClr val="FFFF00"/>
                </a:solidFill>
              </a:rPr>
              <a:t>Ansible?In</a:t>
            </a:r>
            <a:r>
              <a:rPr lang="en-US" sz="2400" dirty="0">
                <a:solidFill>
                  <a:srgbClr val="FFFF00"/>
                </a:solidFill>
              </a:rPr>
              <a:t> Ansible, poll is used along with async to control how long Ansible waits for a long-running task</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Long running task</a:t>
            </a:r>
          </a:p>
          <a:p>
            <a:r>
              <a:rPr lang="en-US" sz="2400" dirty="0">
                <a:solidFill>
                  <a:srgbClr val="FFFF00"/>
                </a:solidFill>
              </a:rPr>
              <a:t>  command: /path/to/script.sh</a:t>
            </a:r>
          </a:p>
          <a:p>
            <a:r>
              <a:rPr lang="en-US" sz="2400" dirty="0">
                <a:solidFill>
                  <a:srgbClr val="FFFF00"/>
                </a:solidFill>
              </a:rPr>
              <a:t>  async: 600        # Run the task in background (max 10 min)</a:t>
            </a:r>
          </a:p>
          <a:p>
            <a:r>
              <a:rPr lang="en-US" sz="2400" dirty="0">
                <a:solidFill>
                  <a:srgbClr val="FFFF00"/>
                </a:solidFill>
              </a:rPr>
              <a:t>  poll: 10          # Check every 10 seconds until it's done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async | poll | Meaning                                                  |</a:t>
            </a:r>
          </a:p>
          <a:p>
            <a:r>
              <a:rPr lang="en-US" sz="2400" dirty="0">
                <a:solidFill>
                  <a:srgbClr val="FFFF00"/>
                </a:solidFill>
              </a:rPr>
              <a:t>| ----- | ---- | -------------------------------------------------------- |</a:t>
            </a:r>
          </a:p>
          <a:p>
            <a:r>
              <a:rPr lang="en-US" sz="2400" dirty="0">
                <a:solidFill>
                  <a:srgbClr val="FFFF00"/>
                </a:solidFill>
              </a:rPr>
              <a:t>| 600   | 10   | Run task, and check every 10 seconds until done          |</a:t>
            </a:r>
          </a:p>
          <a:p>
            <a:r>
              <a:rPr lang="en-US" sz="2400" dirty="0">
                <a:solidFill>
                  <a:srgbClr val="FFFF00"/>
                </a:solidFill>
              </a:rPr>
              <a:t>| 600   | 0    | **Fire and forget** (start task and move on immediately) |</a:t>
            </a:r>
          </a:p>
          <a:p>
            <a:r>
              <a:rPr lang="en-US" sz="2400" dirty="0">
                <a:solidFill>
                  <a:srgbClr val="FFFF00"/>
                </a:solidFill>
              </a:rPr>
              <a:t>| 0     | any  | Invalid — `async` must be &gt; 0 if `poll` is used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52591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530350" y="2501721"/>
            <a:ext cx="14478000" cy="6370975"/>
          </a:xfrm>
          <a:prstGeom prst="rect">
            <a:avLst/>
          </a:prstGeom>
          <a:noFill/>
        </p:spPr>
        <p:txBody>
          <a:bodyPr wrap="square">
            <a:spAutoFit/>
          </a:bodyPr>
          <a:lstStyle/>
          <a:p>
            <a:pPr marL="457200" indent="-457200">
              <a:buAutoNum type="arabicPeriod"/>
            </a:pPr>
            <a:r>
              <a:rPr lang="en-US" sz="2400" dirty="0">
                <a:solidFill>
                  <a:srgbClr val="FFFF00"/>
                </a:solidFill>
              </a:rPr>
              <a:t>Increase forks for more parallel </a:t>
            </a:r>
            <a:r>
              <a:rPr lang="en-US" sz="2400" dirty="0" err="1">
                <a:solidFill>
                  <a:srgbClr val="FFFF00"/>
                </a:solidFill>
              </a:rPr>
              <a:t>tasksBy</a:t>
            </a:r>
            <a:r>
              <a:rPr lang="en-US" sz="2400" dirty="0">
                <a:solidFill>
                  <a:srgbClr val="FFFF00"/>
                </a:solidFill>
              </a:rPr>
              <a:t> default, Ansible runs on only 5 hosts at a time</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Disable </a:t>
            </a:r>
            <a:r>
              <a:rPr lang="en-US" sz="2400" dirty="0" err="1">
                <a:solidFill>
                  <a:srgbClr val="FFFF00"/>
                </a:solidFill>
              </a:rPr>
              <a:t>gather_facts</a:t>
            </a:r>
            <a:r>
              <a:rPr lang="en-US" sz="2400" dirty="0">
                <a:solidFill>
                  <a:srgbClr val="FFFF00"/>
                </a:solidFill>
              </a:rPr>
              <a:t> when not needed</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async + poll for long-running tasks</a:t>
            </a: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 Switch to free strategy for true parallelism</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Reduce verbosity (use minimal callback)</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fact caching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895849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5816977"/>
          </a:xfrm>
          <a:prstGeom prst="rect">
            <a:avLst/>
          </a:prstGeom>
          <a:noFill/>
        </p:spPr>
        <p:txBody>
          <a:bodyPr wrap="square">
            <a:spAutoFit/>
          </a:bodyPr>
          <a:lstStyle/>
          <a:p>
            <a:r>
              <a:rPr lang="en-US" sz="2400" dirty="0">
                <a:solidFill>
                  <a:srgbClr val="FFFF00"/>
                </a:solidFill>
              </a:rPr>
              <a:t>[defaults]</a:t>
            </a:r>
          </a:p>
          <a:p>
            <a:r>
              <a:rPr lang="en-US" sz="2400" dirty="0">
                <a:solidFill>
                  <a:srgbClr val="FFFF00"/>
                </a:solidFill>
              </a:rPr>
              <a:t># Increase parallel connections (default is 5)                                 /</a:t>
            </a:r>
            <a:r>
              <a:rPr lang="en-US" sz="2400" dirty="0" err="1">
                <a:solidFill>
                  <a:srgbClr val="FFFF00"/>
                </a:solidFill>
              </a:rPr>
              <a:t>etc</a:t>
            </a:r>
            <a:r>
              <a:rPr lang="en-US" sz="2400" dirty="0">
                <a:solidFill>
                  <a:srgbClr val="FFFF00"/>
                </a:solidFill>
              </a:rPr>
              <a:t>/</a:t>
            </a:r>
            <a:r>
              <a:rPr lang="en-US" sz="2400" dirty="0" err="1">
                <a:solidFill>
                  <a:srgbClr val="FFFF00"/>
                </a:solidFill>
              </a:rPr>
              <a:t>ansible.cfg</a:t>
            </a:r>
            <a:endParaRPr lang="en-US" sz="2400" dirty="0">
              <a:solidFill>
                <a:srgbClr val="FFFF00"/>
              </a:solidFill>
            </a:endParaRPr>
          </a:p>
          <a:p>
            <a:r>
              <a:rPr lang="en-US" sz="2400" dirty="0">
                <a:solidFill>
                  <a:srgbClr val="FFFF00"/>
                </a:solidFill>
              </a:rPr>
              <a:t>forks = 50</a:t>
            </a:r>
          </a:p>
          <a:p>
            <a:endParaRPr lang="en-US" sz="2400" dirty="0">
              <a:solidFill>
                <a:srgbClr val="FFFF00"/>
              </a:solidFill>
            </a:endParaRPr>
          </a:p>
          <a:p>
            <a:r>
              <a:rPr lang="en-US" sz="2400" dirty="0">
                <a:solidFill>
                  <a:srgbClr val="FFFF00"/>
                </a:solidFill>
              </a:rPr>
              <a:t># Reduce log output (minimal or </a:t>
            </a:r>
            <a:r>
              <a:rPr lang="en-US" sz="2400" dirty="0" err="1">
                <a:solidFill>
                  <a:srgbClr val="FFFF00"/>
                </a:solidFill>
              </a:rPr>
              <a:t>json</a:t>
            </a:r>
            <a:r>
              <a:rPr lang="en-US" sz="2400" dirty="0">
                <a:solidFill>
                  <a:srgbClr val="FFFF00"/>
                </a:solidFill>
              </a:rPr>
              <a:t> for machine-readable)</a:t>
            </a:r>
          </a:p>
          <a:p>
            <a:r>
              <a:rPr lang="en-US" sz="2400" dirty="0" err="1">
                <a:solidFill>
                  <a:srgbClr val="FFFF00"/>
                </a:solidFill>
              </a:rPr>
              <a:t>stdout_callback</a:t>
            </a:r>
            <a:r>
              <a:rPr lang="en-US" sz="2400" dirty="0">
                <a:solidFill>
                  <a:srgbClr val="FFFF00"/>
                </a:solidFill>
              </a:rPr>
              <a:t> = minimal</a:t>
            </a:r>
          </a:p>
          <a:p>
            <a:endParaRPr lang="en-US" sz="2400" dirty="0">
              <a:solidFill>
                <a:srgbClr val="FFFF00"/>
              </a:solidFill>
            </a:endParaRPr>
          </a:p>
          <a:p>
            <a:r>
              <a:rPr lang="en-US" sz="2400" dirty="0">
                <a:solidFill>
                  <a:srgbClr val="FFFF00"/>
                </a:solidFill>
              </a:rPr>
              <a:t># Disable fact gathering by default (can override in playbook)</a:t>
            </a:r>
          </a:p>
          <a:p>
            <a:r>
              <a:rPr lang="en-US" sz="2400" dirty="0">
                <a:solidFill>
                  <a:srgbClr val="FFFF00"/>
                </a:solidFill>
              </a:rPr>
              <a:t>gathering = smart</a:t>
            </a:r>
          </a:p>
          <a:p>
            <a:r>
              <a:rPr lang="en-US" sz="2400" dirty="0" err="1">
                <a:solidFill>
                  <a:srgbClr val="FFFF00"/>
                </a:solidFill>
              </a:rPr>
              <a:t>fact_caching</a:t>
            </a:r>
            <a:r>
              <a:rPr lang="en-US" sz="2400" dirty="0">
                <a:solidFill>
                  <a:srgbClr val="FFFF00"/>
                </a:solidFill>
              </a:rPr>
              <a:t> = </a:t>
            </a:r>
            <a:r>
              <a:rPr lang="en-US" sz="2400" dirty="0" err="1">
                <a:solidFill>
                  <a:srgbClr val="FFFF00"/>
                </a:solidFill>
              </a:rPr>
              <a:t>jsonfile</a:t>
            </a:r>
            <a:endParaRPr lang="en-US" sz="2400" dirty="0">
              <a:solidFill>
                <a:srgbClr val="FFFF00"/>
              </a:solidFill>
            </a:endParaRPr>
          </a:p>
          <a:p>
            <a:r>
              <a:rPr lang="en-US" sz="2400" dirty="0" err="1">
                <a:solidFill>
                  <a:srgbClr val="FFFF00"/>
                </a:solidFill>
              </a:rPr>
              <a:t>fact_caching_connection</a:t>
            </a:r>
            <a:r>
              <a:rPr lang="en-US" sz="2400" dirty="0">
                <a:solidFill>
                  <a:srgbClr val="FFFF00"/>
                </a:solidFill>
              </a:rPr>
              <a:t> = /</a:t>
            </a:r>
            <a:r>
              <a:rPr lang="en-US" sz="2400" dirty="0" err="1">
                <a:solidFill>
                  <a:srgbClr val="FFFF00"/>
                </a:solidFill>
              </a:rPr>
              <a:t>tmp</a:t>
            </a:r>
            <a:r>
              <a:rPr lang="en-US" sz="2400" dirty="0">
                <a:solidFill>
                  <a:srgbClr val="FFFF00"/>
                </a:solidFill>
              </a:rPr>
              <a:t>/ansible-facts</a:t>
            </a:r>
          </a:p>
          <a:p>
            <a:endParaRPr lang="en-US" sz="2400" dirty="0">
              <a:solidFill>
                <a:srgbClr val="FFFF00"/>
              </a:solidFill>
            </a:endParaRPr>
          </a:p>
          <a:p>
            <a:r>
              <a:rPr lang="en-US" sz="2400" dirty="0">
                <a:solidFill>
                  <a:srgbClr val="FFFF00"/>
                </a:solidFill>
              </a:rPr>
              <a:t># Use better parallel strategy</a:t>
            </a:r>
          </a:p>
          <a:p>
            <a:r>
              <a:rPr lang="en-US" sz="2400" dirty="0">
                <a:solidFill>
                  <a:srgbClr val="FFFF00"/>
                </a:solidFill>
              </a:rPr>
              <a:t>strategy = free</a:t>
            </a:r>
          </a:p>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4799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secure Ansible </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893647"/>
          </a:xfrm>
          <a:prstGeom prst="rect">
            <a:avLst/>
          </a:prstGeom>
          <a:noFill/>
        </p:spPr>
        <p:txBody>
          <a:bodyPr wrap="square">
            <a:spAutoFit/>
          </a:bodyPr>
          <a:lstStyle/>
          <a:p>
            <a:pPr marL="457200" indent="-457200">
              <a:buAutoNum type="arabicPeriod"/>
            </a:pPr>
            <a:r>
              <a:rPr lang="en-US" sz="2400" dirty="0">
                <a:solidFill>
                  <a:srgbClr val="FFFF00"/>
                </a:solidFill>
              </a:rPr>
              <a:t>Protect Sensitive Files (Passwords, Secrets)Best Practice: Use Ansible Vault to encrypt secret files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Non-Root Users + </a:t>
            </a:r>
            <a:r>
              <a:rPr lang="en-US" sz="2400" dirty="0" err="1">
                <a:solidFill>
                  <a:srgbClr val="FFFF00"/>
                </a:solidFill>
              </a:rPr>
              <a:t>sudo</a:t>
            </a: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Install Roles/Collections from Trusted Sources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Logging for Auditing (Keeps track of who ran what and when — helpful for audits or investigating suspicious actions.)</a:t>
            </a:r>
          </a:p>
          <a:p>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p:txBody>
      </p:sp>
    </p:spTree>
    <p:extLst>
      <p:ext uri="{BB962C8B-B14F-4D97-AF65-F5344CB8AC3E}">
        <p14:creationId xmlns:p14="http://schemas.microsoft.com/office/powerpoint/2010/main" val="2712999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26143</TotalTime>
  <Words>14745</Words>
  <Application>Microsoft Office PowerPoint</Application>
  <PresentationFormat>Custom</PresentationFormat>
  <Paragraphs>2791</Paragraphs>
  <Slides>169</Slides>
  <Notes>92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169</vt:i4>
      </vt:variant>
    </vt:vector>
  </HeadingPairs>
  <TitlesOfParts>
    <vt:vector size="182" baseType="lpstr">
      <vt:lpstr>Arial</vt:lpstr>
      <vt:lpstr>Calibri</vt:lpstr>
      <vt:lpstr>DeepSeek-CJK-patch</vt:lpstr>
      <vt:lpstr>fkGrotesk</vt:lpstr>
      <vt:lpstr>fkGroteskNeue</vt:lpstr>
      <vt:lpstr>Inter</vt:lpstr>
      <vt:lpstr>JetBrains Mono</vt:lpstr>
      <vt:lpstr>open sans</vt:lpstr>
      <vt:lpstr>SFMono-Regular</vt:lpstr>
      <vt:lpstr>source-code-pro</vt:lpstr>
      <vt:lpstr>Verdana</vt:lpstr>
      <vt:lpstr>Wingdings</vt:lpstr>
      <vt:lpstr>Office Theme</vt:lpstr>
      <vt:lpstr>DevOps for Beginners </vt:lpstr>
      <vt:lpstr>Topic of this Course  1-http/https,Nginx  2-Docker  3-Git/Gitlab CI  4-Bash scripting  6-Ansible  7-Prometheus/Grafana/Loki 8-redis 9-Kubernetes begin</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lpstr>Jinja2</vt:lpstr>
      <vt:lpstr>Jinja2</vt:lpstr>
      <vt:lpstr>Jinja2</vt:lpstr>
      <vt:lpstr>Register Variable</vt:lpstr>
      <vt:lpstr>Inventory and host</vt:lpstr>
      <vt:lpstr>Ansible tags</vt:lpstr>
      <vt:lpstr>Local Facts</vt:lpstr>
      <vt:lpstr>Loop</vt:lpstr>
      <vt:lpstr>Role</vt:lpstr>
      <vt:lpstr>Role</vt:lpstr>
      <vt:lpstr>Handler</vt:lpstr>
      <vt:lpstr>Ansible AWX VS Tower</vt:lpstr>
      <vt:lpstr>Install awx with docker-compose</vt:lpstr>
      <vt:lpstr>Poll and async</vt:lpstr>
      <vt:lpstr>🎯 How to Tune Ansible for High Performance </vt:lpstr>
      <vt:lpstr>🎯 How to Tune Ansible for High Performance </vt:lpstr>
      <vt:lpstr>🎯 How to secure Ansible  </vt:lpstr>
      <vt:lpstr>Monitoring</vt:lpstr>
      <vt:lpstr>three key concepts in monitoring</vt:lpstr>
      <vt:lpstr>three key concepts in  monitoring</vt:lpstr>
      <vt:lpstr>Main Monitoring Components</vt:lpstr>
      <vt:lpstr>Main Monitoring Components</vt:lpstr>
      <vt:lpstr>White vs black vs gray box</vt:lpstr>
      <vt:lpstr>Metric metod  collect</vt:lpstr>
      <vt:lpstr>Metric metod  collect</vt:lpstr>
      <vt:lpstr>4 The Four Golden Signals (Google SRE) </vt:lpstr>
      <vt:lpstr>Prometheus </vt:lpstr>
      <vt:lpstr>Prometheus </vt:lpstr>
      <vt:lpstr>Prometheus  Architecture </vt:lpstr>
      <vt:lpstr>exporter vs libary client</vt:lpstr>
      <vt:lpstr>exporter vs libary client</vt:lpstr>
      <vt:lpstr>How  Data store?</vt:lpstr>
      <vt:lpstr>How  Data store?</vt:lpstr>
      <vt:lpstr>How  Data store?</vt:lpstr>
      <vt:lpstr>Cardinality</vt:lpstr>
      <vt:lpstr>metric types</vt:lpstr>
      <vt:lpstr>Query in prometheus</vt:lpstr>
      <vt:lpstr>Query in prometheus</vt:lpstr>
      <vt:lpstr>Prometheus.yml </vt:lpstr>
      <vt:lpstr>Lables</vt:lpstr>
      <vt:lpstr>Lables</vt:lpstr>
      <vt:lpstr>Relabeling</vt:lpstr>
      <vt:lpstr>Instance vector and offset</vt:lpstr>
      <vt:lpstr>Arithmetic Binary Operators </vt:lpstr>
      <vt:lpstr>Usefull query in Cadvisor</vt:lpstr>
      <vt:lpstr>Black box exporter </vt:lpstr>
      <vt:lpstr>Black box exporter </vt:lpstr>
      <vt:lpstr>Black box exporter </vt:lpstr>
      <vt:lpstr>Service Discovery</vt:lpstr>
      <vt:lpstr>Service Discovery</vt:lpstr>
      <vt:lpstr>Service Discovery</vt:lpstr>
      <vt:lpstr>Prometheus  Federation </vt:lpstr>
      <vt:lpstr>Prometheus  Federation </vt:lpstr>
      <vt:lpstr>Rules</vt:lpstr>
      <vt:lpstr>Alert Manager</vt:lpstr>
      <vt:lpstr>Alert Manager</vt:lpstr>
      <vt:lpstr>Alert Manager</vt:lpstr>
      <vt:lpstr>MySQL Exporter</vt:lpstr>
      <vt:lpstr>MySQL Exporter vs Datasource MySQL</vt:lpstr>
      <vt:lpstr>MySQL Exporter</vt:lpstr>
      <vt:lpstr>Loki promtail Grafana schema</vt:lpstr>
      <vt:lpstr>Loki</vt:lpstr>
      <vt:lpstr>Loki</vt:lpstr>
      <vt:lpstr>Loki</vt:lpstr>
      <vt:lpstr>Loki</vt:lpstr>
      <vt:lpstr>Promtail</vt:lpstr>
      <vt:lpstr>Promtail</vt:lpstr>
      <vt:lpstr>Redis</vt:lpstr>
      <vt:lpstr>Kubernetes</vt:lpstr>
      <vt:lpstr>Kubernetes</vt:lpstr>
      <vt:lpstr>Kubernetes Architecture</vt:lpstr>
      <vt:lpstr>Kubernetes Architecture</vt:lpstr>
      <vt:lpstr>kube-apiserver (API Server)</vt:lpstr>
      <vt:lpstr>etcd</vt:lpstr>
      <vt:lpstr>kube-controller-manager</vt:lpstr>
      <vt:lpstr>kube-scheduler</vt:lpstr>
      <vt:lpstr>kubelet</vt:lpstr>
      <vt:lpstr>kubelet</vt:lpstr>
      <vt:lpstr>Kube-proxy</vt:lpstr>
      <vt:lpstr>Kubernetes Container Runtime</vt:lpstr>
      <vt:lpstr>CoreDNS</vt:lpstr>
      <vt:lpstr>Install k8s as product</vt:lpstr>
      <vt:lpstr>Install k8s as product</vt:lpstr>
      <vt:lpstr>Install k8s as product</vt:lpstr>
      <vt:lpstr>Install k8s as product</vt:lpstr>
      <vt:lpstr>Install k8s as product</vt:lpstr>
      <vt:lpstr>Install k8s as product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ایمان آقا محمدی</cp:lastModifiedBy>
  <cp:revision>124</cp:revision>
  <dcterms:created xsi:type="dcterms:W3CDTF">2025-01-27T00:28:04Z</dcterms:created>
  <dcterms:modified xsi:type="dcterms:W3CDTF">2025-08-29T15:10:20Z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